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15" r:id="rId2"/>
    <p:sldId id="2533" r:id="rId3"/>
    <p:sldId id="257" r:id="rId4"/>
    <p:sldId id="2534" r:id="rId5"/>
    <p:sldId id="2535" r:id="rId6"/>
    <p:sldId id="2523" r:id="rId7"/>
    <p:sldId id="2536" r:id="rId8"/>
    <p:sldId id="1365" r:id="rId9"/>
    <p:sldId id="1852" r:id="rId10"/>
    <p:sldId id="2098" r:id="rId11"/>
    <p:sldId id="1787" r:id="rId12"/>
    <p:sldId id="1461" r:id="rId13"/>
    <p:sldId id="1374" r:id="rId14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86"/>
      </p:cViewPr>
      <p:guideLst>
        <p:guide orient="horz" pos="2636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5655-E314-4201-86E2-619A3D84101D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EDFE3-CD8D-4CF4-8917-D0B85C264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1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F575C-A085-4A06-96E6-19C69E9499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9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понимание, что возможно применить опыт из молока в мясе - от коровы до полки. </a:t>
            </a:r>
          </a:p>
          <a:p>
            <a:r>
              <a:rPr lang="ru-RU" dirty="0"/>
              <a:t>Связка данных меркурия с кодами товаров при производстве</a:t>
            </a:r>
          </a:p>
          <a:p>
            <a:r>
              <a:rPr lang="ru-RU" dirty="0"/>
              <a:t>Прослеживание до полки.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116426-26A9-4753-9C26-7D285152D3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3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84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D416-7ABF-42B3-B2FE-E887F4761F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3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3CD1B-5072-477C-BE66-69B755CE8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BE1CB-6BE2-4B9A-ABA4-B331D7C3E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C7A61-1F58-41E0-8B63-D7C1CB76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11F82-636E-471E-A460-489D598A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AC50E4-256E-4829-959A-1ECEEFAF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0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16D54-96AC-4192-8366-04A9C95D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8F09C8-4799-4FFD-A4A9-6F7FD2C91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0D3BE3-7927-41E3-92F4-3CA31071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F00D2-DED8-4F17-A774-B451C468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7AA0C-646F-4193-BF51-AE62359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0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37FC6E-7E04-4862-802D-AF53FB2B9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59A9B2-878E-48E7-A607-6410142E1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D99EF-9B3B-40DD-AF80-EEB8B1C2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FC1E8-6CCD-4401-8C0C-CF76458B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58D60-4489-4DC0-8991-C609F794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3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0003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6965C-29C1-466B-96BA-40F1798A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F8ABB-3C38-4E2D-89E2-21639014D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0968C-D96B-4FD4-B336-B4E28C0B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F65CDD-EBD7-4807-9EE9-F2E28A43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8638D-3932-4C98-957B-8C1B6B0A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3B438-6476-462A-9DBD-3F4BB067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7B737-C4A8-4FEC-A1BA-7A8CBE241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40883-397E-4895-8F99-72C86823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CD0E5-1A06-4345-B73E-1F252DC1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8C8C9-A7F7-4EAD-BB66-79C7FA43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2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0E49F-5F96-438E-9683-E427747B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ABD1EC-EDA8-4F1B-96CF-70F7D81D1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3A660C-3102-47EF-8A0E-9624EAD13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6BDCC4-FBB1-4E42-AA9C-8B5A8D1D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7E0D41-C646-4676-9F3B-E2101BC3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EB801-D77A-4E39-A60C-2C104C83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07E82-A2FD-469D-8A13-FEDC6A8E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7BFA60-A0FD-43E9-B296-11FE5039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688EE0-7C4F-4C68-952C-DA7FF7049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EA3637-B742-4505-B0F1-84F846A0D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939C94-4245-4F77-88E3-7006342D2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CACE98-51B9-4635-80D6-B48D1A84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3C6383-7EFD-41C3-9AC4-1C1BF403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1B0BCF-660E-4262-9ED6-8093CF6A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6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A380D-3828-448A-AE07-85F92DB6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D72574-4D3B-4100-A42C-4D77FD98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B2ED6C-1D57-43CF-BB56-259C9E72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C2CF8A-BB16-4AAD-B4E4-D50C354C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4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89D154-1374-462D-8E31-183BAF2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4268CC-6C91-43DB-8EB0-F376E369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3B350-168A-4DDB-BBA7-31ADAFA7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3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54265-9F02-4655-BBE7-958BD679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F457A-A141-4FCA-8982-DF2492A8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016E91-AED5-4FE9-BD09-1860DF597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A90960-DE18-4C03-A3A3-AFC7D622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8CA7-4F22-4EEE-AB10-9ACB8DF8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07E1A-D1C1-4364-B90C-39EF4D903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1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9F94F-772F-4E06-B04B-C16204EE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81D0E7-C6A1-4114-82CA-510423B2A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BD5680-5FE2-4779-8E8B-2B3A02DEF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FBF83-EF9B-4579-967E-D9FEF561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914D78-8FFB-4E90-A353-EA98074A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884D5-FA98-47F4-B965-14BDE433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32F26A35-3D09-4658-B448-4DD11F54E0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313012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Слайд think-cell" r:id="rId16" imgW="395" imgH="394" progId="TCLayout.ActiveDocument.1">
                  <p:embed/>
                </p:oleObj>
              </mc:Choice>
              <mc:Fallback>
                <p:oleObj name="Слайд think-cell" r:id="rId1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1721D-AF5D-47FF-8503-0434152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F215DD-6878-4129-A671-8690FC6AF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A1D8E-42F3-4AC4-843C-E6587C764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6FDD-149B-46A8-9C0A-855D5266C22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42C6D6-B6D0-43A7-B647-A54031FA0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5A0DF-60FC-4226-9CE2-8DD930ECB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3E908-DF7E-4049-83BA-91C2480CD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2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12" Type="http://schemas.openxmlformats.org/officeDocument/2006/relationships/image" Target="../media/image60.jpeg"/><Relationship Id="rId2" Type="http://schemas.openxmlformats.org/officeDocument/2006/relationships/tags" Target="../tags/tag5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emf"/><Relationship Id="rId11" Type="http://schemas.openxmlformats.org/officeDocument/2006/relationships/image" Target="../media/image59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63.jp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tags" Target="../tags/tag7.xml"/><Relationship Id="rId7" Type="http://schemas.openxmlformats.org/officeDocument/2006/relationships/image" Target="../media/image65.emf"/><Relationship Id="rId12" Type="http://schemas.openxmlformats.org/officeDocument/2006/relationships/image" Target="../media/image70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tiff"/><Relationship Id="rId9" Type="http://schemas.openxmlformats.org/officeDocument/2006/relationships/image" Target="../media/image8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egoils@crpt.ru" TargetMode="Externa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0502F9E-9E34-47D8-BC4C-FD85925B0C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39899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Слайд think-cell" r:id="rId5" imgW="395" imgH="394" progId="TCLayout.ActiveDocument.1">
                  <p:embed/>
                </p:oleObj>
              </mc:Choice>
              <mc:Fallback>
                <p:oleObj name="Слайд think-cell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Фигура"/>
          <p:cNvSpPr/>
          <p:nvPr/>
        </p:nvSpPr>
        <p:spPr>
          <a:xfrm>
            <a:off x="375124" y="-18654"/>
            <a:ext cx="7795750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965" y="21600"/>
                </a:lnTo>
                <a:lnTo>
                  <a:pt x="21600" y="10800"/>
                </a:lnTo>
                <a:lnTo>
                  <a:pt x="1696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72" name="Фигура"/>
          <p:cNvSpPr/>
          <p:nvPr/>
        </p:nvSpPr>
        <p:spPr>
          <a:xfrm>
            <a:off x="-7938" y="-18654"/>
            <a:ext cx="8930265" cy="689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6667" y="21600"/>
                </a:lnTo>
                <a:lnTo>
                  <a:pt x="21600" y="10800"/>
                </a:lnTo>
                <a:lnTo>
                  <a:pt x="16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63666A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ru-RU" sz="1600" kern="0" dirty="0">
              <a:solidFill>
                <a:schemeClr val="bg1"/>
              </a:solidFill>
              <a:latin typeface="Helvetica Neue Medium"/>
              <a:sym typeface="Helvetica Neue Medium"/>
            </a:endParaRPr>
          </a:p>
        </p:txBody>
      </p:sp>
      <p:pic>
        <p:nvPicPr>
          <p:cNvPr id="7" name="Рисунок 12">
            <a:extLst>
              <a:ext uri="{FF2B5EF4-FFF2-40B4-BE49-F238E27FC236}">
                <a16:creationId xmlns:a16="http://schemas.microsoft.com/office/drawing/2014/main" id="{36C0BAA1-1AE1-57BC-1433-4B6DCF1DFB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566" y="5614944"/>
            <a:ext cx="3920996" cy="733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80739-7F80-4D9F-BA21-025E20084140}"/>
              </a:ext>
            </a:extLst>
          </p:cNvPr>
          <p:cNvSpPr txBox="1"/>
          <p:nvPr/>
        </p:nvSpPr>
        <p:spPr>
          <a:xfrm>
            <a:off x="709504" y="2592550"/>
            <a:ext cx="6742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400" b="1" cap="all" dirty="0">
                <a:solidFill>
                  <a:schemeClr val="bg1"/>
                </a:solidFill>
                <a:latin typeface="PT Sans Bold" panose="020B0703020203020204" pitchFamily="34" charset="-52"/>
              </a:rPr>
              <a:t>ЭКСПЕРИМЕНТ ПО МАРКИРОВКЕ</a:t>
            </a:r>
          </a:p>
        </p:txBody>
      </p:sp>
      <p:sp>
        <p:nvSpPr>
          <p:cNvPr id="12" name="On-trade драйвер продаж">
            <a:extLst>
              <a:ext uri="{FF2B5EF4-FFF2-40B4-BE49-F238E27FC236}">
                <a16:creationId xmlns:a16="http://schemas.microsoft.com/office/drawing/2014/main" id="{F88CB365-F3F9-4FF5-9235-E9C049C33737}"/>
              </a:ext>
            </a:extLst>
          </p:cNvPr>
          <p:cNvSpPr txBox="1"/>
          <p:nvPr/>
        </p:nvSpPr>
        <p:spPr>
          <a:xfrm>
            <a:off x="772566" y="3252238"/>
            <a:ext cx="5545708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dirty="0">
                <a:solidFill>
                  <a:schemeClr val="bg1"/>
                </a:solidFill>
                <a:latin typeface="PT Sans Regular"/>
              </a:rPr>
              <a:t>полуфабрикатов и замороженной продукции</a:t>
            </a:r>
          </a:p>
        </p:txBody>
      </p:sp>
      <p:sp>
        <p:nvSpPr>
          <p:cNvPr id="8" name="On-trade драйвер продаж">
            <a:extLst>
              <a:ext uri="{FF2B5EF4-FFF2-40B4-BE49-F238E27FC236}">
                <a16:creationId xmlns:a16="http://schemas.microsoft.com/office/drawing/2014/main" id="{E84786A9-E9FC-4D6B-9B15-CE6FFD81A643}"/>
              </a:ext>
            </a:extLst>
          </p:cNvPr>
          <p:cNvSpPr txBox="1"/>
          <p:nvPr/>
        </p:nvSpPr>
        <p:spPr>
          <a:xfrm>
            <a:off x="831705" y="5071822"/>
            <a:ext cx="5545708" cy="272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90000"/>
              </a:lnSpc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en-US" sz="1600" b="1" dirty="0">
                <a:solidFill>
                  <a:srgbClr val="F6F52E"/>
                </a:solidFill>
                <a:latin typeface="PT Sans Regular"/>
              </a:rPr>
              <a:t>semi_frozen@crpt.ru</a:t>
            </a:r>
            <a:endParaRPr lang="ru-RU" sz="1600" b="1" dirty="0">
              <a:solidFill>
                <a:srgbClr val="F6F52E"/>
              </a:solidFill>
              <a:latin typeface="PT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8830220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8">
            <a:extLst>
              <a:ext uri="{FF2B5EF4-FFF2-40B4-BE49-F238E27FC236}">
                <a16:creationId xmlns:a16="http://schemas.microsoft.com/office/drawing/2014/main" id="{4541E631-D616-9F4B-95E4-BD67863AD599}"/>
              </a:ext>
            </a:extLst>
          </p:cNvPr>
          <p:cNvSpPr/>
          <p:nvPr/>
        </p:nvSpPr>
        <p:spPr>
          <a:xfrm>
            <a:off x="5135269" y="5751871"/>
            <a:ext cx="6540729" cy="542038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Скругленный прямоугольник 8">
            <a:extLst>
              <a:ext uri="{FF2B5EF4-FFF2-40B4-BE49-F238E27FC236}">
                <a16:creationId xmlns:a16="http://schemas.microsoft.com/office/drawing/2014/main" id="{46D0E683-14A9-4E4A-AEAC-402317E54430}"/>
              </a:ext>
            </a:extLst>
          </p:cNvPr>
          <p:cNvSpPr/>
          <p:nvPr/>
        </p:nvSpPr>
        <p:spPr>
          <a:xfrm>
            <a:off x="515999" y="5751871"/>
            <a:ext cx="4619270" cy="542038"/>
          </a:xfrm>
          <a:prstGeom prst="roundRect">
            <a:avLst/>
          </a:prstGeom>
          <a:solidFill>
            <a:srgbClr val="F44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Скругленный прямоугольник 8">
            <a:extLst>
              <a:ext uri="{FF2B5EF4-FFF2-40B4-BE49-F238E27FC236}">
                <a16:creationId xmlns:a16="http://schemas.microsoft.com/office/drawing/2014/main" id="{7BD7A5F6-72B0-264C-B112-B0A75F028277}"/>
              </a:ext>
            </a:extLst>
          </p:cNvPr>
          <p:cNvSpPr/>
          <p:nvPr/>
        </p:nvSpPr>
        <p:spPr>
          <a:xfrm>
            <a:off x="4126710" y="1736733"/>
            <a:ext cx="2021050" cy="4761265"/>
          </a:xfrm>
          <a:prstGeom prst="roundRect">
            <a:avLst>
              <a:gd name="adj" fmla="val 501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US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8A0BECF7-F3C1-43EE-80FC-90FBDFD2EB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Слайд think-cell" r:id="rId5" imgW="415" imgH="416" progId="TCLayout.ActiveDocument.1">
                  <p:embed/>
                </p:oleObj>
              </mc:Choice>
              <mc:Fallback>
                <p:oleObj name="Слайд think-cell" r:id="rId5" imgW="415" imgH="41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id="{8A0BECF7-F3C1-43EE-80FC-90FBDFD2E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Скругленный прямоугольник 8">
            <a:extLst>
              <a:ext uri="{FF2B5EF4-FFF2-40B4-BE49-F238E27FC236}">
                <a16:creationId xmlns:a16="http://schemas.microsoft.com/office/drawing/2014/main" id="{49706B98-CC74-ED47-9D22-428B0794E27F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сырья до торговой полки. Мясное производство.</a:t>
            </a:r>
            <a:endParaRPr lang="x-none" sz="2400" b="1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7">
            <a:extLst>
              <a:ext uri="{FF2B5EF4-FFF2-40B4-BE49-F238E27FC236}">
                <a16:creationId xmlns:a16="http://schemas.microsoft.com/office/drawing/2014/main" id="{1E5B0479-FF36-C54E-B70E-193380CAC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2291" y="2025539"/>
            <a:ext cx="1260000" cy="992879"/>
          </a:xfrm>
          <a:prstGeom prst="rect">
            <a:avLst/>
          </a:prstGeom>
        </p:spPr>
      </p:pic>
      <p:pic>
        <p:nvPicPr>
          <p:cNvPr id="20" name="Рисунок 8">
            <a:extLst>
              <a:ext uri="{FF2B5EF4-FFF2-40B4-BE49-F238E27FC236}">
                <a16:creationId xmlns:a16="http://schemas.microsoft.com/office/drawing/2014/main" id="{F2430533-8CD1-B843-A258-99EB6A6EA0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507" y="1891978"/>
            <a:ext cx="1260000" cy="1260000"/>
          </a:xfrm>
          <a:prstGeom prst="rect">
            <a:avLst/>
          </a:prstGeom>
        </p:spPr>
      </p:pic>
      <p:pic>
        <p:nvPicPr>
          <p:cNvPr id="21" name="Рисунок 9">
            <a:extLst>
              <a:ext uri="{FF2B5EF4-FFF2-40B4-BE49-F238E27FC236}">
                <a16:creationId xmlns:a16="http://schemas.microsoft.com/office/drawing/2014/main" id="{F4441B06-EE81-C042-8BE9-E48168C371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495" y="1990259"/>
            <a:ext cx="1260000" cy="1063439"/>
          </a:xfrm>
          <a:prstGeom prst="rect">
            <a:avLst/>
          </a:prstGeom>
        </p:spPr>
      </p:pic>
      <p:pic>
        <p:nvPicPr>
          <p:cNvPr id="22" name="Рисунок 10">
            <a:extLst>
              <a:ext uri="{FF2B5EF4-FFF2-40B4-BE49-F238E27FC236}">
                <a16:creationId xmlns:a16="http://schemas.microsoft.com/office/drawing/2014/main" id="{666771D1-4290-774A-A63F-13A520E637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9819" y="1981978"/>
            <a:ext cx="1080000" cy="10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261B91-E57C-7043-960A-891D6AA5C502}"/>
              </a:ext>
            </a:extLst>
          </p:cNvPr>
          <p:cNvSpPr txBox="1"/>
          <p:nvPr/>
        </p:nvSpPr>
        <p:spPr>
          <a:xfrm>
            <a:off x="491181" y="1472622"/>
            <a:ext cx="157235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ФЕРМА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276D8-A147-8048-B921-EC54976C26D7}"/>
              </a:ext>
            </a:extLst>
          </p:cNvPr>
          <p:cNvSpPr txBox="1"/>
          <p:nvPr/>
        </p:nvSpPr>
        <p:spPr>
          <a:xfrm>
            <a:off x="6268584" y="1490512"/>
            <a:ext cx="157235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ОПТОВОЕ ЗВЕНО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33A96E-A2F8-9B4A-AA7F-5F03785286C1}"/>
              </a:ext>
            </a:extLst>
          </p:cNvPr>
          <p:cNvSpPr txBox="1"/>
          <p:nvPr/>
        </p:nvSpPr>
        <p:spPr>
          <a:xfrm>
            <a:off x="8186113" y="1490512"/>
            <a:ext cx="157235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6C2468-9BC7-3941-B49A-3820F646E365}"/>
              </a:ext>
            </a:extLst>
          </p:cNvPr>
          <p:cNvSpPr txBox="1"/>
          <p:nvPr/>
        </p:nvSpPr>
        <p:spPr>
          <a:xfrm>
            <a:off x="10103641" y="1490512"/>
            <a:ext cx="1572357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ПОТРЕБИТЕЛЬ</a:t>
            </a:r>
          </a:p>
        </p:txBody>
      </p:sp>
      <p:sp>
        <p:nvSpPr>
          <p:cNvPr id="34" name="Скругленный прямоугольник 131">
            <a:extLst>
              <a:ext uri="{FF2B5EF4-FFF2-40B4-BE49-F238E27FC236}">
                <a16:creationId xmlns:a16="http://schemas.microsoft.com/office/drawing/2014/main" id="{3D0D21E3-381E-B14F-BE30-04F541FDF55E}"/>
              </a:ext>
            </a:extLst>
          </p:cNvPr>
          <p:cNvSpPr/>
          <p:nvPr/>
        </p:nvSpPr>
        <p:spPr>
          <a:xfrm>
            <a:off x="3072919" y="3240801"/>
            <a:ext cx="293574" cy="2711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Скругленный прямоугольник 131">
            <a:extLst>
              <a:ext uri="{FF2B5EF4-FFF2-40B4-BE49-F238E27FC236}">
                <a16:creationId xmlns:a16="http://schemas.microsoft.com/office/drawing/2014/main" id="{AF054A43-9893-3746-B06A-42C3CA223628}"/>
              </a:ext>
            </a:extLst>
          </p:cNvPr>
          <p:cNvSpPr/>
          <p:nvPr/>
        </p:nvSpPr>
        <p:spPr>
          <a:xfrm>
            <a:off x="1155391" y="3240801"/>
            <a:ext cx="293574" cy="2711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Скругленный прямоугольник 131">
            <a:extLst>
              <a:ext uri="{FF2B5EF4-FFF2-40B4-BE49-F238E27FC236}">
                <a16:creationId xmlns:a16="http://schemas.microsoft.com/office/drawing/2014/main" id="{C9986E0F-8EA0-0046-846E-BA41DEBABBDD}"/>
              </a:ext>
            </a:extLst>
          </p:cNvPr>
          <p:cNvSpPr/>
          <p:nvPr/>
        </p:nvSpPr>
        <p:spPr>
          <a:xfrm>
            <a:off x="4990447" y="3240801"/>
            <a:ext cx="293574" cy="2711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Скругленный прямоугольник 131">
            <a:extLst>
              <a:ext uri="{FF2B5EF4-FFF2-40B4-BE49-F238E27FC236}">
                <a16:creationId xmlns:a16="http://schemas.microsoft.com/office/drawing/2014/main" id="{5DBE4B3B-B9D4-4A4F-9640-91A93F1D2BC9}"/>
              </a:ext>
            </a:extLst>
          </p:cNvPr>
          <p:cNvSpPr/>
          <p:nvPr/>
        </p:nvSpPr>
        <p:spPr>
          <a:xfrm>
            <a:off x="6907708" y="3236168"/>
            <a:ext cx="293574" cy="2711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ru-RU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Скругленный прямоугольник 131">
            <a:extLst>
              <a:ext uri="{FF2B5EF4-FFF2-40B4-BE49-F238E27FC236}">
                <a16:creationId xmlns:a16="http://schemas.microsoft.com/office/drawing/2014/main" id="{58ECFF2C-7A42-FC45-BE8F-077765554753}"/>
              </a:ext>
            </a:extLst>
          </p:cNvPr>
          <p:cNvSpPr/>
          <p:nvPr/>
        </p:nvSpPr>
        <p:spPr>
          <a:xfrm>
            <a:off x="8824969" y="3201857"/>
            <a:ext cx="293574" cy="2711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Скругленный прямоугольник 131">
            <a:extLst>
              <a:ext uri="{FF2B5EF4-FFF2-40B4-BE49-F238E27FC236}">
                <a16:creationId xmlns:a16="http://schemas.microsoft.com/office/drawing/2014/main" id="{312E33C3-CBB2-AB49-BF14-1D616120665B}"/>
              </a:ext>
            </a:extLst>
          </p:cNvPr>
          <p:cNvSpPr/>
          <p:nvPr/>
        </p:nvSpPr>
        <p:spPr>
          <a:xfrm>
            <a:off x="10742230" y="3212437"/>
            <a:ext cx="293574" cy="2711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sz="2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094CB987-1A94-3A4E-8789-494AF8E676E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849706" y="2521978"/>
            <a:ext cx="657801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BC6C6FC-218A-1848-8085-CF509E9248D4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5767507" y="2521978"/>
            <a:ext cx="656988" cy="1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D7C92651-2F85-3440-B252-C720343E6E31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>
            <a:off x="7684495" y="2521979"/>
            <a:ext cx="657796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7">
            <a:extLst>
              <a:ext uri="{FF2B5EF4-FFF2-40B4-BE49-F238E27FC236}">
                <a16:creationId xmlns:a16="http://schemas.microsoft.com/office/drawing/2014/main" id="{5E7D5E59-20B9-3A44-B535-2850C5BB637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9602291" y="2521979"/>
            <a:ext cx="900952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>
            <a:extLst>
              <a:ext uri="{FF2B5EF4-FFF2-40B4-BE49-F238E27FC236}">
                <a16:creationId xmlns:a16="http://schemas.microsoft.com/office/drawing/2014/main" id="{F6284B7D-0F68-EA49-AC37-D891869D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3435" y="5672170"/>
            <a:ext cx="542038" cy="5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http://help.vetrf.ru/images/e/e6/Mercury-gve-full-show-vetDocument-01.png">
            <a:extLst>
              <a:ext uri="{FF2B5EF4-FFF2-40B4-BE49-F238E27FC236}">
                <a16:creationId xmlns:a16="http://schemas.microsoft.com/office/drawing/2014/main" id="{58034640-3ADE-DE40-9AC5-27198657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151" y="5672170"/>
            <a:ext cx="384114" cy="5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53CD6A7-7E27-414F-ABDF-1FC3B011AD17}"/>
              </a:ext>
            </a:extLst>
          </p:cNvPr>
          <p:cNvSpPr txBox="1"/>
          <p:nvPr/>
        </p:nvSpPr>
        <p:spPr>
          <a:xfrm>
            <a:off x="4851408" y="5758523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endParaRPr lang="en-RU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516650-2EC4-D54D-ACD0-473B8C6DC800}"/>
              </a:ext>
            </a:extLst>
          </p:cNvPr>
          <p:cNvSpPr txBox="1"/>
          <p:nvPr/>
        </p:nvSpPr>
        <p:spPr>
          <a:xfrm>
            <a:off x="4383497" y="6210184"/>
            <a:ext cx="56542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ВСД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093D9D8-4310-6745-96E0-C7F4465756F9}"/>
              </a:ext>
            </a:extLst>
          </p:cNvPr>
          <p:cNvSpPr txBox="1"/>
          <p:nvPr/>
        </p:nvSpPr>
        <p:spPr>
          <a:xfrm>
            <a:off x="5190116" y="6210184"/>
            <a:ext cx="56542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5C4C36-8CE4-914A-AABA-DF9B5B07D19F}"/>
              </a:ext>
            </a:extLst>
          </p:cNvPr>
          <p:cNvSpPr txBox="1"/>
          <p:nvPr/>
        </p:nvSpPr>
        <p:spPr>
          <a:xfrm>
            <a:off x="515999" y="5845741"/>
            <a:ext cx="3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ФГИС Меркурий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49511B-85C3-C14F-AAA3-71BDF6A08C52}"/>
              </a:ext>
            </a:extLst>
          </p:cNvPr>
          <p:cNvSpPr txBox="1"/>
          <p:nvPr/>
        </p:nvSpPr>
        <p:spPr>
          <a:xfrm>
            <a:off x="5923414" y="5836682"/>
            <a:ext cx="5408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  <a:endParaRPr lang="en-US" sz="18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3B192F-C865-9348-BFFC-A2E203CF092E}"/>
              </a:ext>
            </a:extLst>
          </p:cNvPr>
          <p:cNvSpPr txBox="1"/>
          <p:nvPr/>
        </p:nvSpPr>
        <p:spPr>
          <a:xfrm>
            <a:off x="501561" y="3648016"/>
            <a:ext cx="15723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сырого мяса, ветеринарные мероприятия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D80957-50A0-744F-974C-BE089F47A5AD}"/>
              </a:ext>
            </a:extLst>
          </p:cNvPr>
          <p:cNvSpPr txBox="1"/>
          <p:nvPr/>
        </p:nvSpPr>
        <p:spPr>
          <a:xfrm>
            <a:off x="2433528" y="3648016"/>
            <a:ext cx="15723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мясного сырья на пункте приема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8E10F2-107D-CA44-A58F-A79FE3DF0ABA}"/>
              </a:ext>
            </a:extLst>
          </p:cNvPr>
          <p:cNvSpPr txBox="1"/>
          <p:nvPr/>
        </p:nvSpPr>
        <p:spPr>
          <a:xfrm>
            <a:off x="6268316" y="3648016"/>
            <a:ext cx="157235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движения продукции по УПД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F48F68-9F34-034D-ABE7-8FA0EA297F1E}"/>
              </a:ext>
            </a:extLst>
          </p:cNvPr>
          <p:cNvSpPr txBox="1"/>
          <p:nvPr/>
        </p:nvSpPr>
        <p:spPr>
          <a:xfrm>
            <a:off x="8185576" y="3648016"/>
            <a:ext cx="157235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продажи продукции на кассе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229E56-8250-C746-A615-A4400C80C0B4}"/>
              </a:ext>
            </a:extLst>
          </p:cNvPr>
          <p:cNvSpPr txBox="1"/>
          <p:nvPr/>
        </p:nvSpPr>
        <p:spPr>
          <a:xfrm>
            <a:off x="10102836" y="3648016"/>
            <a:ext cx="157235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Общественный контроль в мобильном приложении</a:t>
            </a:r>
          </a:p>
        </p:txBody>
      </p:sp>
      <p:sp>
        <p:nvSpPr>
          <p:cNvPr id="60" name="Скругленный прямоугольник 131">
            <a:extLst>
              <a:ext uri="{FF2B5EF4-FFF2-40B4-BE49-F238E27FC236}">
                <a16:creationId xmlns:a16="http://schemas.microsoft.com/office/drawing/2014/main" id="{703F40F3-574B-0041-8605-F83BD139D411}"/>
              </a:ext>
            </a:extLst>
          </p:cNvPr>
          <p:cNvSpPr/>
          <p:nvPr/>
        </p:nvSpPr>
        <p:spPr>
          <a:xfrm>
            <a:off x="4180163" y="3650901"/>
            <a:ext cx="1910212" cy="831600"/>
          </a:xfrm>
          <a:prstGeom prst="roundRect">
            <a:avLst>
              <a:gd name="adj" fmla="val 8699"/>
            </a:avLst>
          </a:prstGeom>
          <a:solidFill>
            <a:srgbClr val="F44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Ветеринарная сертификация готовой продукции</a:t>
            </a:r>
          </a:p>
        </p:txBody>
      </p:sp>
      <p:sp>
        <p:nvSpPr>
          <p:cNvPr id="61" name="Скругленный прямоугольник 131">
            <a:extLst>
              <a:ext uri="{FF2B5EF4-FFF2-40B4-BE49-F238E27FC236}">
                <a16:creationId xmlns:a16="http://schemas.microsoft.com/office/drawing/2014/main" id="{818ECBE7-AEAA-654C-A6DE-25303D5E4CF9}"/>
              </a:ext>
            </a:extLst>
          </p:cNvPr>
          <p:cNvSpPr/>
          <p:nvPr/>
        </p:nvSpPr>
        <p:spPr>
          <a:xfrm>
            <a:off x="4183827" y="4618309"/>
            <a:ext cx="1902884" cy="831600"/>
          </a:xfrm>
          <a:prstGeom prst="roundRect">
            <a:avLst>
              <a:gd name="adj" fmla="val 8699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1000"/>
              </a:spcBef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Маркировка продукции</a:t>
            </a:r>
            <a:r>
              <a:rPr lang="en-US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указанием ветеринарного сертификата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E251C59-C8DB-954F-88E5-23A590E024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7468" y="4864275"/>
            <a:ext cx="720000" cy="720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36068AE-368D-45D3-9A80-C1E8B59F5153}"/>
              </a:ext>
            </a:extLst>
          </p:cNvPr>
          <p:cNvSpPr txBox="1"/>
          <p:nvPr/>
        </p:nvSpPr>
        <p:spPr>
          <a:xfrm>
            <a:off x="4359934" y="1191613"/>
            <a:ext cx="157235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ПРОИЗВОДСТВО ГОТОВОЙ  ПРОДУКЦИИ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55EE10-8506-4A47-AFA6-655F68C273F3}"/>
              </a:ext>
            </a:extLst>
          </p:cNvPr>
          <p:cNvSpPr txBox="1"/>
          <p:nvPr/>
        </p:nvSpPr>
        <p:spPr>
          <a:xfrm>
            <a:off x="2366933" y="1468612"/>
            <a:ext cx="1572358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ПУНКТ ПРИЕМА МЯСА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409AB1CF-BACE-4592-8EDC-B87DA70904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127" y="4863580"/>
            <a:ext cx="622800" cy="7213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0B50F20A-C7B7-4F30-91A0-95E68EE7851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740" y="2138474"/>
            <a:ext cx="1455617" cy="885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1ACFCB-9C41-4951-817B-A6B3BBC9E2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62454" y="1973306"/>
            <a:ext cx="1207795" cy="1207795"/>
          </a:xfrm>
          <a:prstGeom prst="rect">
            <a:avLst/>
          </a:prstGeom>
        </p:spPr>
      </p:pic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0B5BDB33-BAB4-5943-8C21-04523794B1F0}"/>
              </a:ext>
            </a:extLst>
          </p:cNvPr>
          <p:cNvCxnSpPr>
            <a:cxnSpLocks/>
          </p:cNvCxnSpPr>
          <p:nvPr/>
        </p:nvCxnSpPr>
        <p:spPr>
          <a:xfrm>
            <a:off x="2224128" y="2521978"/>
            <a:ext cx="365578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32">
            <a:extLst>
              <a:ext uri="{FF2B5EF4-FFF2-40B4-BE49-F238E27FC236}">
                <a16:creationId xmlns:a16="http://schemas.microsoft.com/office/drawing/2014/main" id="{3B04E5A7-4FF7-4DEA-AC5B-B3ED4085A732}"/>
              </a:ext>
            </a:extLst>
          </p:cNvPr>
          <p:cNvSpPr/>
          <p:nvPr/>
        </p:nvSpPr>
        <p:spPr>
          <a:xfrm>
            <a:off x="453646" y="3526959"/>
            <a:ext cx="2289162" cy="809680"/>
          </a:xfrm>
          <a:prstGeom prst="roundRect">
            <a:avLst>
              <a:gd name="adj" fmla="val 6240"/>
            </a:avLst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1193566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ВЫБРАТЬ СПОСОБ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lvl="0" algn="ctr" defTabSz="1193566" hangingPunct="0">
              <a:defRPr/>
            </a:pPr>
            <a:r>
              <a:rPr lang="ru-RU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НАНЕСЕНИЯ КМ</a:t>
            </a:r>
          </a:p>
        </p:txBody>
      </p:sp>
      <p:sp>
        <p:nvSpPr>
          <p:cNvPr id="38" name="Скругленный прямоугольник 32">
            <a:extLst>
              <a:ext uri="{FF2B5EF4-FFF2-40B4-BE49-F238E27FC236}">
                <a16:creationId xmlns:a16="http://schemas.microsoft.com/office/drawing/2014/main" id="{96CF456C-523F-CA44-A867-F6D2CF126DB1}"/>
              </a:ext>
            </a:extLst>
          </p:cNvPr>
          <p:cNvSpPr/>
          <p:nvPr/>
        </p:nvSpPr>
        <p:spPr>
          <a:xfrm>
            <a:off x="4595736" y="4962843"/>
            <a:ext cx="2289162" cy="1501925"/>
          </a:xfrm>
          <a:prstGeom prst="roundRect">
            <a:avLst>
              <a:gd name="adj" fmla="val 6240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defTabSz="913794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1000" kern="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A2E14D88-3D37-0F47-9F2F-93F4812A31F9}"/>
              </a:ext>
            </a:extLst>
          </p:cNvPr>
          <p:cNvSpPr/>
          <p:nvPr/>
        </p:nvSpPr>
        <p:spPr>
          <a:xfrm>
            <a:off x="4595736" y="1400954"/>
            <a:ext cx="2289162" cy="1501925"/>
          </a:xfrm>
          <a:prstGeom prst="roundRect">
            <a:avLst>
              <a:gd name="adj" fmla="val 6240"/>
            </a:avLst>
          </a:prstGeom>
          <a:solidFill>
            <a:schemeClr val="bg1"/>
          </a:solidFill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defTabSz="913794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1000" kern="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D4B6E647-0D6D-0247-A058-77A605C48314}"/>
              </a:ext>
            </a:extLst>
          </p:cNvPr>
          <p:cNvSpPr txBox="1"/>
          <p:nvPr/>
        </p:nvSpPr>
        <p:spPr>
          <a:xfrm>
            <a:off x="7274833" y="1624408"/>
            <a:ext cx="2901100" cy="9408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0" lvl="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>
                <a:solidFill>
                  <a:srgbClr val="212121">
                    <a:lumOff val="21764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Использование упаковочного материала с КМ, нанесенными в типографии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B2BA6F-050D-E543-90F5-CDCE78665BCC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3101626" y="3933257"/>
            <a:ext cx="1494110" cy="3153"/>
          </a:xfrm>
          <a:prstGeom prst="line">
            <a:avLst/>
          </a:prstGeom>
          <a:ln w="12700">
            <a:solidFill>
              <a:srgbClr val="6D6E7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0">
            <a:extLst>
              <a:ext uri="{FF2B5EF4-FFF2-40B4-BE49-F238E27FC236}">
                <a16:creationId xmlns:a16="http://schemas.microsoft.com/office/drawing/2014/main" id="{662525D9-D66E-D14E-8EC4-0916A8B41C76}"/>
              </a:ext>
            </a:extLst>
          </p:cNvPr>
          <p:cNvSpPr txBox="1"/>
          <p:nvPr/>
        </p:nvSpPr>
        <p:spPr>
          <a:xfrm>
            <a:off x="5211312" y="2769173"/>
            <a:ext cx="1175059" cy="2585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ТИПОГРАФИЯ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D22112-ABB4-E341-A7B4-C2BCFD1A9F3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514" y="1400955"/>
            <a:ext cx="1175059" cy="1175059"/>
          </a:xfrm>
          <a:prstGeom prst="rect">
            <a:avLst/>
          </a:prstGeom>
        </p:spPr>
      </p:pic>
      <p:sp>
        <p:nvSpPr>
          <p:cNvPr id="40" name="object 10">
            <a:extLst>
              <a:ext uri="{FF2B5EF4-FFF2-40B4-BE49-F238E27FC236}">
                <a16:creationId xmlns:a16="http://schemas.microsoft.com/office/drawing/2014/main" id="{C508C924-F269-7A40-AEA0-65ED17B4B912}"/>
              </a:ext>
            </a:extLst>
          </p:cNvPr>
          <p:cNvSpPr txBox="1"/>
          <p:nvPr/>
        </p:nvSpPr>
        <p:spPr>
          <a:xfrm>
            <a:off x="4898842" y="6330271"/>
            <a:ext cx="1800000" cy="2573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ЭТИКЕТИРОВАНИЕ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16CB99FB-C5C1-9943-9F79-0C040DC4CA60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3101626" y="2151917"/>
            <a:ext cx="1494110" cy="1784493"/>
          </a:xfrm>
          <a:prstGeom prst="bentConnector3">
            <a:avLst>
              <a:gd name="adj1" fmla="val 1217"/>
            </a:avLst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45901E7C-56AB-7A4C-85B4-C487BE7BE5F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3101626" y="3936410"/>
            <a:ext cx="1494110" cy="1777396"/>
          </a:xfrm>
          <a:prstGeom prst="bentConnector3">
            <a:avLst>
              <a:gd name="adj1" fmla="val 1217"/>
            </a:avLst>
          </a:prstGeom>
          <a:ln w="12700">
            <a:solidFill>
              <a:srgbClr val="6D6E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21DA7-B39B-410E-A505-A6FA869B20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611" y="1716823"/>
            <a:ext cx="175695" cy="258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DDB8C1-8BCD-4D07-8FE1-7C22B46956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13986">
            <a:off x="1746443" y="1951840"/>
            <a:ext cx="119198" cy="1754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F25545-7A41-452B-97BF-0597EE4013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45057">
            <a:off x="1752914" y="1919394"/>
            <a:ext cx="123414" cy="1816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35CD361-D473-41A5-A1BD-2529E4BE5E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565794">
            <a:off x="1805751" y="1866924"/>
            <a:ext cx="123414" cy="1816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505E687-1653-43F0-AB1A-C130F37CF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821298">
            <a:off x="1803067" y="1867304"/>
            <a:ext cx="123414" cy="1816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E0B22D-2668-4616-B583-E1727DB1C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760323" y="2247302"/>
            <a:ext cx="91438" cy="1501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55ABDCF-3366-449B-BB13-BA52B622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652406">
            <a:off x="1765404" y="2181388"/>
            <a:ext cx="91438" cy="1501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B56F68A-0123-4ED7-AED0-B11DF03A09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286421">
            <a:off x="1754322" y="2328015"/>
            <a:ext cx="91438" cy="150128"/>
          </a:xfrm>
          <a:prstGeom prst="rect">
            <a:avLst/>
          </a:prstGeom>
        </p:spPr>
      </p:pic>
      <p:sp>
        <p:nvSpPr>
          <p:cNvPr id="37" name="Скругленный прямоугольник 32">
            <a:extLst>
              <a:ext uri="{FF2B5EF4-FFF2-40B4-BE49-F238E27FC236}">
                <a16:creationId xmlns:a16="http://schemas.microsoft.com/office/drawing/2014/main" id="{D81B1A89-A6B0-BD43-8AAE-6C12B323471B}"/>
              </a:ext>
            </a:extLst>
          </p:cNvPr>
          <p:cNvSpPr/>
          <p:nvPr/>
        </p:nvSpPr>
        <p:spPr>
          <a:xfrm>
            <a:off x="4595736" y="3182294"/>
            <a:ext cx="2289162" cy="1501925"/>
          </a:xfrm>
          <a:prstGeom prst="roundRect">
            <a:avLst>
              <a:gd name="adj" fmla="val 6240"/>
            </a:avLst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defTabSz="913794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1000" kern="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lt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27CD09B-3661-4F7F-9175-4EC4C8079E49}"/>
              </a:ext>
            </a:extLst>
          </p:cNvPr>
          <p:cNvGrpSpPr/>
          <p:nvPr/>
        </p:nvGrpSpPr>
        <p:grpSpPr>
          <a:xfrm>
            <a:off x="5158132" y="3212115"/>
            <a:ext cx="1241823" cy="1287666"/>
            <a:chOff x="5139844" y="3066023"/>
            <a:chExt cx="1241823" cy="12876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7499BE-E022-8745-B29B-6801A5EF6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9844" y="3111866"/>
              <a:ext cx="1241823" cy="1241823"/>
            </a:xfrm>
            <a:prstGeom prst="rect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2362D6D5-FC7E-4D5B-AFA4-DF060A4FC153}"/>
                </a:ext>
              </a:extLst>
            </p:cNvPr>
            <p:cNvGrpSpPr/>
            <p:nvPr/>
          </p:nvGrpSpPr>
          <p:grpSpPr>
            <a:xfrm>
              <a:off x="5390162" y="3362503"/>
              <a:ext cx="243338" cy="357972"/>
              <a:chOff x="5390162" y="3362503"/>
              <a:chExt cx="243338" cy="357972"/>
            </a:xfrm>
          </p:grpSpPr>
          <p:pic>
            <p:nvPicPr>
              <p:cNvPr id="43" name="Рисунок 47">
                <a:extLst>
                  <a:ext uri="{FF2B5EF4-FFF2-40B4-BE49-F238E27FC236}">
                    <a16:creationId xmlns:a16="http://schemas.microsoft.com/office/drawing/2014/main" id="{986C103E-0155-4F43-A71E-F00D4EE983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61702" t="31095"/>
              <a:stretch/>
            </p:blipFill>
            <p:spPr>
              <a:xfrm>
                <a:off x="5450323" y="3390900"/>
                <a:ext cx="183177" cy="329575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2AAEB352-7721-47E3-BA06-FC6655132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5403273" y="3362503"/>
                <a:ext cx="66514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F2BF613E-FBF5-4DF6-9689-522036A64A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 rot="2406231">
                <a:off x="5390162" y="3400845"/>
                <a:ext cx="63358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4692A0AC-9630-4874-A15D-5963CD95269E}"/>
                </a:ext>
              </a:extLst>
            </p:cNvPr>
            <p:cNvGrpSpPr/>
            <p:nvPr/>
          </p:nvGrpSpPr>
          <p:grpSpPr>
            <a:xfrm>
              <a:off x="5562043" y="3257145"/>
              <a:ext cx="243338" cy="357972"/>
              <a:chOff x="5390162" y="3362503"/>
              <a:chExt cx="243338" cy="357972"/>
            </a:xfrm>
          </p:grpSpPr>
          <p:pic>
            <p:nvPicPr>
              <p:cNvPr id="50" name="Рисунок 47">
                <a:extLst>
                  <a:ext uri="{FF2B5EF4-FFF2-40B4-BE49-F238E27FC236}">
                    <a16:creationId xmlns:a16="http://schemas.microsoft.com/office/drawing/2014/main" id="{7202F809-8851-4BC7-9125-71E6BAC0AD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61702" t="31095"/>
              <a:stretch/>
            </p:blipFill>
            <p:spPr>
              <a:xfrm>
                <a:off x="5450323" y="3390900"/>
                <a:ext cx="183177" cy="329575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38D72FE1-02B6-46A9-9E27-79DEB50EB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5403273" y="3362503"/>
                <a:ext cx="66514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4CAC741B-E2C5-4549-845A-AD89198CC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 rot="2406231">
                <a:off x="5390162" y="3400845"/>
                <a:ext cx="63358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5FF0143-ECDA-4A98-97DA-9156C7FA720B}"/>
                </a:ext>
              </a:extLst>
            </p:cNvPr>
            <p:cNvGrpSpPr/>
            <p:nvPr/>
          </p:nvGrpSpPr>
          <p:grpSpPr>
            <a:xfrm>
              <a:off x="5754050" y="3196343"/>
              <a:ext cx="243338" cy="330064"/>
              <a:chOff x="5390162" y="3390411"/>
              <a:chExt cx="243338" cy="330064"/>
            </a:xfrm>
          </p:grpSpPr>
          <p:pic>
            <p:nvPicPr>
              <p:cNvPr id="54" name="Рисунок 47">
                <a:extLst>
                  <a:ext uri="{FF2B5EF4-FFF2-40B4-BE49-F238E27FC236}">
                    <a16:creationId xmlns:a16="http://schemas.microsoft.com/office/drawing/2014/main" id="{5FC3FCAE-1813-4F70-8171-68656C31D2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61702" t="31095"/>
              <a:stretch/>
            </p:blipFill>
            <p:spPr>
              <a:xfrm>
                <a:off x="5450323" y="3390900"/>
                <a:ext cx="183177" cy="329575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169B0AC0-A458-4673-A61D-F417CD67D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5403273" y="3390411"/>
                <a:ext cx="66514" cy="45719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A5E97570-67CC-4B9A-BC23-E98DF356B6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 rot="2406231">
                <a:off x="5390162" y="3400845"/>
                <a:ext cx="63358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</p:grp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7F132134-4780-41B8-A3AB-53CFAE15E53D}"/>
                </a:ext>
              </a:extLst>
            </p:cNvPr>
            <p:cNvGrpSpPr/>
            <p:nvPr/>
          </p:nvGrpSpPr>
          <p:grpSpPr>
            <a:xfrm>
              <a:off x="5933696" y="3066023"/>
              <a:ext cx="243338" cy="357972"/>
              <a:chOff x="5390162" y="3362503"/>
              <a:chExt cx="243338" cy="357972"/>
            </a:xfrm>
          </p:grpSpPr>
          <p:pic>
            <p:nvPicPr>
              <p:cNvPr id="59" name="Рисунок 47">
                <a:extLst>
                  <a:ext uri="{FF2B5EF4-FFF2-40B4-BE49-F238E27FC236}">
                    <a16:creationId xmlns:a16="http://schemas.microsoft.com/office/drawing/2014/main" id="{35D8D2EE-275B-4DC5-893C-9028C8A5A2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61702" t="31095"/>
              <a:stretch/>
            </p:blipFill>
            <p:spPr>
              <a:xfrm>
                <a:off x="5450323" y="3390900"/>
                <a:ext cx="183177" cy="329575"/>
              </a:xfrm>
              <a:prstGeom prst="rect">
                <a:avLst/>
              </a:prstGeom>
            </p:spPr>
          </p:pic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F0221D8E-7572-4470-B2EE-9C01F26FC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5403273" y="3362503"/>
                <a:ext cx="66514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E171118A-EC65-486B-AD19-C87B23E65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 rot="2406231">
                <a:off x="5390162" y="3400845"/>
                <a:ext cx="63358" cy="73628"/>
              </a:xfrm>
              <a:prstGeom prst="rect">
                <a:avLst/>
              </a:prstGeom>
              <a:effectLst/>
              <a:scene3d>
                <a:camera prst="orthographicFront"/>
                <a:lightRig rig="threePt" dir="t">
                  <a:rot lat="0" lon="0" rev="8400000"/>
                </a:lightRig>
              </a:scene3d>
            </p:spPr>
          </p:pic>
        </p:grpSp>
      </p:grpSp>
      <p:sp>
        <p:nvSpPr>
          <p:cNvPr id="45" name="object 10">
            <a:extLst>
              <a:ext uri="{FF2B5EF4-FFF2-40B4-BE49-F238E27FC236}">
                <a16:creationId xmlns:a16="http://schemas.microsoft.com/office/drawing/2014/main" id="{9425C3F9-AB05-F74F-9F2B-10F8C623858A}"/>
              </a:ext>
            </a:extLst>
          </p:cNvPr>
          <p:cNvSpPr txBox="1"/>
          <p:nvPr/>
        </p:nvSpPr>
        <p:spPr>
          <a:xfrm>
            <a:off x="4898842" y="4521340"/>
            <a:ext cx="1800000" cy="2573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36000" tIns="36000" rIns="36000" bIns="36000" rtlCol="0">
            <a:spAutoFit/>
          </a:bodyPr>
          <a:lstStyle/>
          <a:p>
            <a:pPr lvl="0" algn="ctr" defTabSz="1193566" hangingPunct="0">
              <a:spcBef>
                <a:spcPts val="1000"/>
              </a:spcBef>
              <a:defRPr/>
            </a:pP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ПРЯМОЕ</a:t>
            </a:r>
            <a:r>
              <a:rPr lang="en-US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lang="ru-RU" sz="1200" b="1" dirty="0">
                <a:solidFill>
                  <a:srgbClr val="6D6E7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НАНЕСЕНИЕ</a:t>
            </a:r>
            <a:endParaRPr lang="ru-RU" sz="1200" dirty="0">
              <a:solidFill>
                <a:srgbClr val="6D6E7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5AF366E-993E-49DA-A5BE-BCC303E1EB9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7646" y="5285381"/>
            <a:ext cx="856849" cy="856849"/>
          </a:xfrm>
          <a:prstGeom prst="rect">
            <a:avLst/>
          </a:prstGeom>
        </p:spPr>
      </p:pic>
      <p:sp>
        <p:nvSpPr>
          <p:cNvPr id="46" name="Скругленный прямоугольник 40">
            <a:extLst>
              <a:ext uri="{FF2B5EF4-FFF2-40B4-BE49-F238E27FC236}">
                <a16:creationId xmlns:a16="http://schemas.microsoft.com/office/drawing/2014/main" id="{1B1F83C8-D733-47DC-A49A-DF9FD7B93386}"/>
              </a:ext>
            </a:extLst>
          </p:cNvPr>
          <p:cNvSpPr/>
          <p:nvPr/>
        </p:nvSpPr>
        <p:spPr>
          <a:xfrm>
            <a:off x="747094" y="295200"/>
            <a:ext cx="10664439" cy="683987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Необходимое оборудование для производителя</a:t>
            </a:r>
            <a:endParaRPr lang="ru-RU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8E5FDE-1BF0-4954-B2EB-2B5957A32493}"/>
              </a:ext>
            </a:extLst>
          </p:cNvPr>
          <p:cNvSpPr txBox="1"/>
          <p:nvPr/>
        </p:nvSpPr>
        <p:spPr>
          <a:xfrm>
            <a:off x="7177540" y="3269459"/>
            <a:ext cx="3831836" cy="102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Термоструйный принтер</a:t>
            </a:r>
          </a:p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Термотрансферный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принтер</a:t>
            </a:r>
          </a:p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 err="1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Пьезо</a:t>
            </a: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печать</a:t>
            </a:r>
            <a:endParaRPr lang="ru-RU" sz="1400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1159095-4DAB-4095-81B0-F0DD6F4094F7}"/>
              </a:ext>
            </a:extLst>
          </p:cNvPr>
          <p:cNvSpPr txBox="1"/>
          <p:nvPr/>
        </p:nvSpPr>
        <p:spPr>
          <a:xfrm>
            <a:off x="7177539" y="4885423"/>
            <a:ext cx="4036729" cy="1668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Принтер этикеток / принтер-верификатор</a:t>
            </a:r>
          </a:p>
          <a:p>
            <a:pPr algn="ctr" defTabSz="1193566" hangingPunct="0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+</a:t>
            </a:r>
          </a:p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Аппликатор ручной </a:t>
            </a:r>
          </a:p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Автоматический аппликатор</a:t>
            </a:r>
          </a:p>
          <a:p>
            <a:pPr marL="285750" indent="-285750" defTabSz="1193566" hangingPunct="0">
              <a:lnSpc>
                <a:spcPct val="150000"/>
              </a:lnSpc>
              <a:buBlip>
                <a:blip r:embed="rId8"/>
              </a:buBlip>
              <a:defRPr/>
            </a:pPr>
            <a:r>
              <a:rPr lang="ru-RU" sz="1400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Автоматический принтер-аппликатор</a:t>
            </a:r>
          </a:p>
        </p:txBody>
      </p:sp>
    </p:spTree>
    <p:extLst>
      <p:ext uri="{BB962C8B-B14F-4D97-AF65-F5344CB8AC3E}">
        <p14:creationId xmlns:p14="http://schemas.microsoft.com/office/powerpoint/2010/main" val="6453926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5CD07168-27CA-1045-A09E-2FF15DAFC9B1}"/>
              </a:ext>
            </a:extLst>
          </p:cNvPr>
          <p:cNvSpPr txBox="1"/>
          <p:nvPr/>
        </p:nvSpPr>
        <p:spPr>
          <a:xfrm>
            <a:off x="615735" y="1358155"/>
            <a:ext cx="324000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Оптовое звено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29FA0DF6-9F2C-9549-87F8-51BD376A7EE2}"/>
              </a:ext>
            </a:extLst>
          </p:cNvPr>
          <p:cNvSpPr txBox="1"/>
          <p:nvPr/>
        </p:nvSpPr>
        <p:spPr>
          <a:xfrm>
            <a:off x="703190" y="5985376"/>
            <a:ext cx="16200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ТСД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6B98026-1CE1-BB4A-9420-44AC9DFBDE01}"/>
              </a:ext>
            </a:extLst>
          </p:cNvPr>
          <p:cNvSpPr txBox="1"/>
          <p:nvPr/>
        </p:nvSpPr>
        <p:spPr>
          <a:xfrm>
            <a:off x="4518774" y="5985376"/>
            <a:ext cx="162000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Касса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984B1E8-45AF-B541-8D2B-0A0CD11C3F99}"/>
              </a:ext>
            </a:extLst>
          </p:cNvPr>
          <p:cNvSpPr txBox="1"/>
          <p:nvPr/>
        </p:nvSpPr>
        <p:spPr>
          <a:xfrm>
            <a:off x="5747316" y="5985376"/>
            <a:ext cx="1929116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Стационарный/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мобильный сканер 2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D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кода</a:t>
            </a: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355E00B3-493F-0240-8804-6240A3E4F7D0}"/>
              </a:ext>
            </a:extLst>
          </p:cNvPr>
          <p:cNvSpPr txBox="1"/>
          <p:nvPr/>
        </p:nvSpPr>
        <p:spPr>
          <a:xfrm>
            <a:off x="2020461" y="5985376"/>
            <a:ext cx="162000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Мобильный сканер Стационарный сканер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10F77AEC-0DE7-FF4E-A05D-772A5B85A3D8}"/>
              </a:ext>
            </a:extLst>
          </p:cNvPr>
          <p:cNvSpPr txBox="1"/>
          <p:nvPr/>
        </p:nvSpPr>
        <p:spPr>
          <a:xfrm>
            <a:off x="8551538" y="5985376"/>
            <a:ext cx="1529449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Мобильный телефон с камерой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12121">
                  <a:lumOff val="21764"/>
                </a:srgbClr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2C28365B-EAFD-E549-AFA6-D90AB3C6D0EF}"/>
              </a:ext>
            </a:extLst>
          </p:cNvPr>
          <p:cNvSpPr txBox="1"/>
          <p:nvPr/>
        </p:nvSpPr>
        <p:spPr>
          <a:xfrm>
            <a:off x="10003809" y="5985376"/>
            <a:ext cx="1529449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Приложение «Честный Знак»</a:t>
            </a: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87507531-827B-8444-8138-0AF51AFDBDCB}"/>
              </a:ext>
            </a:extLst>
          </p:cNvPr>
          <p:cNvSpPr txBox="1"/>
          <p:nvPr/>
        </p:nvSpPr>
        <p:spPr>
          <a:xfrm>
            <a:off x="4474658" y="1358155"/>
            <a:ext cx="3239999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Розница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C41EF099-3701-F04A-8461-AECA81F948EF}"/>
              </a:ext>
            </a:extLst>
          </p:cNvPr>
          <p:cNvSpPr txBox="1"/>
          <p:nvPr/>
        </p:nvSpPr>
        <p:spPr>
          <a:xfrm>
            <a:off x="8460731" y="1358155"/>
            <a:ext cx="3239999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12121">
                    <a:lumOff val="21764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Потребитель</a:t>
            </a:r>
          </a:p>
        </p:txBody>
      </p:sp>
      <p:pic>
        <p:nvPicPr>
          <p:cNvPr id="20" name="Picture 28">
            <a:extLst>
              <a:ext uri="{FF2B5EF4-FFF2-40B4-BE49-F238E27FC236}">
                <a16:creationId xmlns:a16="http://schemas.microsoft.com/office/drawing/2014/main" id="{2B003C17-7EFD-2B41-B8B8-1CE823A169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00836" y="3863126"/>
            <a:ext cx="277128" cy="518411"/>
          </a:xfrm>
          <a:prstGeom prst="rect">
            <a:avLst/>
          </a:prstGeom>
        </p:spPr>
      </p:pic>
      <p:pic>
        <p:nvPicPr>
          <p:cNvPr id="21" name="Picture 29">
            <a:extLst>
              <a:ext uri="{FF2B5EF4-FFF2-40B4-BE49-F238E27FC236}">
                <a16:creationId xmlns:a16="http://schemas.microsoft.com/office/drawing/2014/main" id="{38567B9D-B9A4-8245-B682-B52E4EE873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09611" y="3844840"/>
            <a:ext cx="277128" cy="518411"/>
          </a:xfrm>
          <a:prstGeom prst="rect">
            <a:avLst/>
          </a:prstGeom>
        </p:spPr>
      </p:pic>
      <p:pic>
        <p:nvPicPr>
          <p:cNvPr id="22" name="Picture 30">
            <a:extLst>
              <a:ext uri="{FF2B5EF4-FFF2-40B4-BE49-F238E27FC236}">
                <a16:creationId xmlns:a16="http://schemas.microsoft.com/office/drawing/2014/main" id="{3ECB1FEF-A0E7-1841-816A-16B686F435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97823" y="3844842"/>
            <a:ext cx="277128" cy="518411"/>
          </a:xfrm>
          <a:prstGeom prst="rect">
            <a:avLst/>
          </a:prstGeom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6E26C54B-A1A8-6D42-BD02-4E85E49C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774" y="5211216"/>
            <a:ext cx="720000" cy="68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5">
            <a:extLst>
              <a:ext uri="{FF2B5EF4-FFF2-40B4-BE49-F238E27FC236}">
                <a16:creationId xmlns:a16="http://schemas.microsoft.com/office/drawing/2014/main" id="{353CD69E-33DD-E147-932F-47198CEAFA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51" y="5176456"/>
            <a:ext cx="720000" cy="701052"/>
          </a:xfrm>
          <a:prstGeom prst="rect">
            <a:avLst/>
          </a:prstGeom>
        </p:spPr>
      </p:pic>
      <p:pic>
        <p:nvPicPr>
          <p:cNvPr id="25" name="Picture 47">
            <a:extLst>
              <a:ext uri="{FF2B5EF4-FFF2-40B4-BE49-F238E27FC236}">
                <a16:creationId xmlns:a16="http://schemas.microsoft.com/office/drawing/2014/main" id="{1C0A2824-0384-3142-9DCC-BAC78A20EA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460" y="5183560"/>
            <a:ext cx="720000" cy="701052"/>
          </a:xfrm>
          <a:prstGeom prst="rect">
            <a:avLst/>
          </a:prstGeom>
        </p:spPr>
      </p:pic>
      <p:pic>
        <p:nvPicPr>
          <p:cNvPr id="26" name="Picture 48">
            <a:extLst>
              <a:ext uri="{FF2B5EF4-FFF2-40B4-BE49-F238E27FC236}">
                <a16:creationId xmlns:a16="http://schemas.microsoft.com/office/drawing/2014/main" id="{C132B78E-17C0-8149-BF84-16BF995C5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182" y="1997475"/>
            <a:ext cx="1234435" cy="1178325"/>
          </a:xfrm>
          <a:prstGeom prst="rect">
            <a:avLst/>
          </a:prstGeom>
        </p:spPr>
      </p:pic>
      <p:pic>
        <p:nvPicPr>
          <p:cNvPr id="27" name="Picture 49">
            <a:extLst>
              <a:ext uri="{FF2B5EF4-FFF2-40B4-BE49-F238E27FC236}">
                <a16:creationId xmlns:a16="http://schemas.microsoft.com/office/drawing/2014/main" id="{3675E061-41C9-B048-A1FE-330A263C4C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930" y="1999147"/>
            <a:ext cx="1234435" cy="1174316"/>
          </a:xfrm>
          <a:prstGeom prst="rect">
            <a:avLst/>
          </a:prstGeom>
        </p:spPr>
      </p:pic>
      <p:pic>
        <p:nvPicPr>
          <p:cNvPr id="28" name="Picture 51">
            <a:extLst>
              <a:ext uri="{FF2B5EF4-FFF2-40B4-BE49-F238E27FC236}">
                <a16:creationId xmlns:a16="http://schemas.microsoft.com/office/drawing/2014/main" id="{37F74C90-0FD5-CD43-BBFD-816785F32A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556" y="2026353"/>
            <a:ext cx="1234435" cy="1174316"/>
          </a:xfrm>
          <a:prstGeom prst="rect">
            <a:avLst/>
          </a:prstGeom>
        </p:spPr>
      </p:pic>
      <p:pic>
        <p:nvPicPr>
          <p:cNvPr id="29" name="Picture 52">
            <a:extLst>
              <a:ext uri="{FF2B5EF4-FFF2-40B4-BE49-F238E27FC236}">
                <a16:creationId xmlns:a16="http://schemas.microsoft.com/office/drawing/2014/main" id="{147BB880-1CB0-6C4C-849D-800002F88F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89" y="5195135"/>
            <a:ext cx="720000" cy="701052"/>
          </a:xfrm>
          <a:prstGeom prst="rect">
            <a:avLst/>
          </a:prstGeom>
        </p:spPr>
      </p:pic>
      <p:pic>
        <p:nvPicPr>
          <p:cNvPr id="30" name="Picture 54">
            <a:extLst>
              <a:ext uri="{FF2B5EF4-FFF2-40B4-BE49-F238E27FC236}">
                <a16:creationId xmlns:a16="http://schemas.microsoft.com/office/drawing/2014/main" id="{FC6D1D1E-D395-4746-88F4-0BB2CB0794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540" y="5180903"/>
            <a:ext cx="720000" cy="701053"/>
          </a:xfrm>
          <a:prstGeom prst="rect">
            <a:avLst/>
          </a:prstGeom>
        </p:spPr>
      </p:pic>
      <p:pic>
        <p:nvPicPr>
          <p:cNvPr id="31" name="Picture 55">
            <a:extLst>
              <a:ext uri="{FF2B5EF4-FFF2-40B4-BE49-F238E27FC236}">
                <a16:creationId xmlns:a16="http://schemas.microsoft.com/office/drawing/2014/main" id="{EE595570-8256-1141-A67B-625CA0D4EA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60" y="5176456"/>
            <a:ext cx="720000" cy="701053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1031F95-F5A1-49B2-AE41-D6E4B36F1A1B}"/>
              </a:ext>
            </a:extLst>
          </p:cNvPr>
          <p:cNvSpPr/>
          <p:nvPr/>
        </p:nvSpPr>
        <p:spPr>
          <a:xfrm>
            <a:off x="615132" y="4327046"/>
            <a:ext cx="3248538" cy="2218794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84A99DE-ED68-4D5A-BBA0-AAF6415362F1}"/>
              </a:ext>
            </a:extLst>
          </p:cNvPr>
          <p:cNvSpPr/>
          <p:nvPr/>
        </p:nvSpPr>
        <p:spPr>
          <a:xfrm>
            <a:off x="4437673" y="4313968"/>
            <a:ext cx="3421010" cy="2231871"/>
          </a:xfrm>
          <a:prstGeom prst="roundRect">
            <a:avLst/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C94F3E64-E3FF-4950-892F-96788B971D31}"/>
              </a:ext>
            </a:extLst>
          </p:cNvPr>
          <p:cNvSpPr/>
          <p:nvPr/>
        </p:nvSpPr>
        <p:spPr>
          <a:xfrm>
            <a:off x="8284476" y="4313969"/>
            <a:ext cx="3421008" cy="223187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6E6D6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2" name="Скругленный прямоугольник 40">
            <a:extLst>
              <a:ext uri="{FF2B5EF4-FFF2-40B4-BE49-F238E27FC236}">
                <a16:creationId xmlns:a16="http://schemas.microsoft.com/office/drawing/2014/main" id="{AA112730-6E53-453A-A7D8-6539083CB90D}"/>
              </a:ext>
            </a:extLst>
          </p:cNvPr>
          <p:cNvSpPr/>
          <p:nvPr/>
        </p:nvSpPr>
        <p:spPr>
          <a:xfrm>
            <a:off x="747094" y="295200"/>
            <a:ext cx="11206781" cy="683987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Необходимое оборудование для участника оборота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47FE095-A632-4520-993A-3C668E66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51940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51FBC-28BC-EA4C-9AC8-0F9B437B061D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/29</a:t>
            </a:r>
            <a:endParaRPr kumimoji="0" lang="en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6CF8F00-B31F-4B78-9DF5-139B6B1AFD20}"/>
              </a:ext>
            </a:extLst>
          </p:cNvPr>
          <p:cNvCxnSpPr>
            <a:cxnSpLocks/>
          </p:cNvCxnSpPr>
          <p:nvPr/>
        </p:nvCxnSpPr>
        <p:spPr>
          <a:xfrm>
            <a:off x="1243996" y="1747698"/>
            <a:ext cx="1990805" cy="0"/>
          </a:xfrm>
          <a:prstGeom prst="line">
            <a:avLst/>
          </a:prstGeom>
          <a:ln w="285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186CBA7-8056-4F0F-8A93-F4AAAF9189C8}"/>
              </a:ext>
            </a:extLst>
          </p:cNvPr>
          <p:cNvCxnSpPr>
            <a:cxnSpLocks/>
          </p:cNvCxnSpPr>
          <p:nvPr/>
        </p:nvCxnSpPr>
        <p:spPr>
          <a:xfrm>
            <a:off x="5477439" y="1747698"/>
            <a:ext cx="1234435" cy="0"/>
          </a:xfrm>
          <a:prstGeom prst="line">
            <a:avLst/>
          </a:prstGeom>
          <a:ln w="285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3C41197-4E96-453D-858F-CF777EA1C08D}"/>
              </a:ext>
            </a:extLst>
          </p:cNvPr>
          <p:cNvCxnSpPr>
            <a:cxnSpLocks/>
          </p:cNvCxnSpPr>
          <p:nvPr/>
        </p:nvCxnSpPr>
        <p:spPr>
          <a:xfrm>
            <a:off x="9158588" y="1747698"/>
            <a:ext cx="1844797" cy="0"/>
          </a:xfrm>
          <a:prstGeom prst="line">
            <a:avLst/>
          </a:prstGeom>
          <a:ln w="285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022E0CA2-2DF6-4C6C-A6BE-00F56A7F9D8C}"/>
              </a:ext>
            </a:extLst>
          </p:cNvPr>
          <p:cNvSpPr/>
          <p:nvPr/>
        </p:nvSpPr>
        <p:spPr>
          <a:xfrm>
            <a:off x="615132" y="3290632"/>
            <a:ext cx="3248538" cy="612281"/>
          </a:xfrm>
          <a:prstGeom prst="roundRect">
            <a:avLst/>
          </a:prstGeom>
          <a:solidFill>
            <a:srgbClr val="6E6D6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Передача маркированного товара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51E3D8-50C3-4140-A7C8-E5756BF6DA22}"/>
              </a:ext>
            </a:extLst>
          </p:cNvPr>
          <p:cNvSpPr txBox="1"/>
          <p:nvPr/>
        </p:nvSpPr>
        <p:spPr>
          <a:xfrm>
            <a:off x="597589" y="4468727"/>
            <a:ext cx="34512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Устройства складского учёта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09CF7A-18C4-4EBA-BFE9-DC7307F5A1A3}"/>
              </a:ext>
            </a:extLst>
          </p:cNvPr>
          <p:cNvSpPr txBox="1"/>
          <p:nvPr/>
        </p:nvSpPr>
        <p:spPr>
          <a:xfrm>
            <a:off x="4437673" y="4468727"/>
            <a:ext cx="3355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Сканирование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DataMatrix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кода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и выбытие на кассе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C55740E-0727-4B3A-B0B8-B26EFFA492C4}"/>
              </a:ext>
            </a:extLst>
          </p:cNvPr>
          <p:cNvSpPr/>
          <p:nvPr/>
        </p:nvSpPr>
        <p:spPr>
          <a:xfrm>
            <a:off x="4437672" y="3290632"/>
            <a:ext cx="3421009" cy="615458"/>
          </a:xfrm>
          <a:prstGeom prst="roundRect">
            <a:avLst/>
          </a:prstGeom>
          <a:solidFill>
            <a:srgbClr val="6E6D6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Приемка товара</a:t>
            </a:r>
            <a:r>
              <a:rPr lang="ru-RU" sz="1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и выбытие на кассе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DD3DD98-E6A4-4EFC-B27C-82A1253FC514}"/>
              </a:ext>
            </a:extLst>
          </p:cNvPr>
          <p:cNvSpPr/>
          <p:nvPr/>
        </p:nvSpPr>
        <p:spPr>
          <a:xfrm>
            <a:off x="8284475" y="3290632"/>
            <a:ext cx="3421009" cy="615458"/>
          </a:xfrm>
          <a:prstGeom prst="roundRect">
            <a:avLst/>
          </a:prstGeom>
          <a:solidFill>
            <a:srgbClr val="6E6D6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Проверка подлинности товара и получение необходимой информации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B414DA-1686-4AC5-92C8-800035674E9B}"/>
              </a:ext>
            </a:extLst>
          </p:cNvPr>
          <p:cNvSpPr txBox="1"/>
          <p:nvPr/>
        </p:nvSpPr>
        <p:spPr>
          <a:xfrm>
            <a:off x="8328331" y="4470101"/>
            <a:ext cx="3421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E6D6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Сканирование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E6D6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DataMatrix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6E6D6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E6D6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кода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6E6D6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PT Sans Caption"/>
            </a:endParaRPr>
          </a:p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6E6D6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sym typeface="PT Sans Caption"/>
              </a:rPr>
              <a:t>с потребительской упаковки</a:t>
            </a:r>
          </a:p>
        </p:txBody>
      </p:sp>
    </p:spTree>
    <p:extLst>
      <p:ext uri="{BB962C8B-B14F-4D97-AF65-F5344CB8AC3E}">
        <p14:creationId xmlns:p14="http://schemas.microsoft.com/office/powerpoint/2010/main" val="14026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04868D3D-C56F-B943-9BA7-52A90B0B8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171" y="-1"/>
            <a:ext cx="6130829" cy="6858000"/>
          </a:xfrm>
          <a:prstGeom prst="rect">
            <a:avLst/>
          </a:prstGeom>
        </p:spPr>
      </p:pic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5EB46129-57CA-D641-A1F0-EAEA30427303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PT" dirty="0">
              <a:solidFill>
                <a:srgbClr val="6D6E71"/>
              </a:solidFill>
              <a:highlight>
                <a:srgbClr val="595959"/>
              </a:highlight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1F1C8C51-DEDF-384C-8279-7A2086F49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65" y="5430032"/>
            <a:ext cx="3367545" cy="734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8BF55-E762-415D-97B8-249E5B78F432}"/>
              </a:ext>
            </a:extLst>
          </p:cNvPr>
          <p:cNvSpPr txBox="1"/>
          <p:nvPr/>
        </p:nvSpPr>
        <p:spPr>
          <a:xfrm>
            <a:off x="524865" y="1625003"/>
            <a:ext cx="501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Контакты</a:t>
            </a:r>
            <a:endParaRPr lang="ru-RU" sz="2400" b="1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7D740-65EE-4EE1-AC83-4E8A799A0566}"/>
              </a:ext>
            </a:extLst>
          </p:cNvPr>
          <p:cNvSpPr txBox="1"/>
          <p:nvPr/>
        </p:nvSpPr>
        <p:spPr>
          <a:xfrm>
            <a:off x="524865" y="4018363"/>
            <a:ext cx="5011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Товарная группа «Полуфабрикаты и замороженная продукция»</a:t>
            </a:r>
            <a:endParaRPr lang="ru-RU" sz="2000" b="1" dirty="0">
              <a:solidFill>
                <a:srgbClr val="F6F42E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r>
              <a:rPr lang="en-US" sz="2000" b="1" dirty="0">
                <a:solidFill>
                  <a:srgbClr val="F6F42E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semi_frozen@crpt.ru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21BD0-F1ED-494C-8532-AA26EDE8C579}"/>
              </a:ext>
            </a:extLst>
          </p:cNvPr>
          <p:cNvSpPr txBox="1"/>
          <p:nvPr/>
        </p:nvSpPr>
        <p:spPr>
          <a:xfrm>
            <a:off x="524865" y="2544684"/>
            <a:ext cx="5011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Служба технической поддержки</a:t>
            </a:r>
          </a:p>
          <a:p>
            <a:r>
              <a:rPr lang="en-US" sz="2000" b="1" dirty="0">
                <a:solidFill>
                  <a:srgbClr val="F6F42E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support@crpt.ru</a:t>
            </a:r>
          </a:p>
          <a:p>
            <a:r>
              <a:rPr lang="en-US" sz="2000" b="1" dirty="0">
                <a:solidFill>
                  <a:srgbClr val="F6F42E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8 800 222 1523</a:t>
            </a:r>
            <a:endParaRPr lang="ru-RU" sz="2000" b="1" dirty="0">
              <a:solidFill>
                <a:srgbClr val="F6F42E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1A7E971-88C8-4AC1-AA1C-BF29E03003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A7E971-88C8-4AC1-AA1C-BF29E0300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A663B4-4A94-4402-A90E-594F4A0473A7}"/>
              </a:ext>
            </a:extLst>
          </p:cNvPr>
          <p:cNvSpPr txBox="1"/>
          <p:nvPr/>
        </p:nvSpPr>
        <p:spPr>
          <a:xfrm>
            <a:off x="459937" y="362784"/>
            <a:ext cx="7823493" cy="4428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404040"/>
                </a:solidFill>
              </a:rPr>
              <a:t>ПРОДУКЦИЯ, ЗАЯВЛЕННАЯ В ЭКСПЕРИМЕНТЕ</a:t>
            </a:r>
            <a:endParaRPr lang="ru-RU" sz="2800" dirty="0">
              <a:solidFill>
                <a:srgbClr val="EEDC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2FC45-9A72-47A5-A4E8-0184D16A4C83}"/>
              </a:ext>
            </a:extLst>
          </p:cNvPr>
          <p:cNvSpPr txBox="1"/>
          <p:nvPr/>
        </p:nvSpPr>
        <p:spPr>
          <a:xfrm>
            <a:off x="469544" y="2790375"/>
            <a:ext cx="6164543" cy="199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pPr>
              <a:spcBef>
                <a:spcPts val="450"/>
              </a:spcBef>
            </a:pPr>
            <a:r>
              <a:rPr lang="ru-RU" sz="1400" dirty="0">
                <a:solidFill>
                  <a:srgbClr val="404040"/>
                </a:solidFill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0201, 0202, 0203, 0204, 0205 00, 0206, 0207, 0208, 0209, 0304, 0306, 0307, 0710, 0811</a:t>
            </a:r>
          </a:p>
          <a:p>
            <a:pPr>
              <a:spcBef>
                <a:spcPts val="450"/>
              </a:spcBef>
            </a:pPr>
            <a:r>
              <a:rPr lang="ru-RU" sz="1400" dirty="0">
                <a:solidFill>
                  <a:srgbClr val="404040"/>
                </a:solidFill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1501 10 900 0, 1501 20 900 0, 1501 90 000 0, 1601 00, 1602, 1604, 1901 20 000 0</a:t>
            </a:r>
          </a:p>
          <a:p>
            <a:pPr>
              <a:spcBef>
                <a:spcPts val="450"/>
              </a:spcBef>
            </a:pPr>
            <a:r>
              <a:rPr lang="ru-RU" sz="1400" dirty="0">
                <a:solidFill>
                  <a:srgbClr val="404040"/>
                </a:solidFill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1902, 1904 90 100 0, 1905 90, 2003, 2004, 2005,</a:t>
            </a:r>
            <a:r>
              <a:rPr lang="en-US" sz="1400" dirty="0">
                <a:solidFill>
                  <a:srgbClr val="404040"/>
                </a:solidFill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400" dirty="0">
                <a:solidFill>
                  <a:srgbClr val="404040"/>
                </a:solidFill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2104, </a:t>
            </a:r>
          </a:p>
          <a:p>
            <a:pPr>
              <a:spcBef>
                <a:spcPts val="450"/>
              </a:spcBef>
            </a:pPr>
            <a:r>
              <a:rPr lang="ru-RU" sz="1400" dirty="0">
                <a:solidFill>
                  <a:srgbClr val="404040"/>
                </a:solidFill>
                <a:latin typeface="PT Sans Regular"/>
                <a:ea typeface="Times New Roman" panose="02020603050405020304" pitchFamily="18" charset="0"/>
                <a:cs typeface="Segoe UI" panose="020B0502040204020203" pitchFamily="34" charset="0"/>
              </a:rPr>
              <a:t>2106 (кроме ТН ВЭД 2106 90 980 1, 2106 90 980 2, 2106 90 980 3) </a:t>
            </a:r>
          </a:p>
        </p:txBody>
      </p:sp>
      <p:sp>
        <p:nvSpPr>
          <p:cNvPr id="11" name="Скругленный прямоугольник 96">
            <a:extLst>
              <a:ext uri="{FF2B5EF4-FFF2-40B4-BE49-F238E27FC236}">
                <a16:creationId xmlns:a16="http://schemas.microsoft.com/office/drawing/2014/main" id="{E537FBC6-E4EA-41CA-BB39-F7C7DDDF1A74}"/>
              </a:ext>
            </a:extLst>
          </p:cNvPr>
          <p:cNvSpPr/>
          <p:nvPr/>
        </p:nvSpPr>
        <p:spPr>
          <a:xfrm>
            <a:off x="3945153" y="1879134"/>
            <a:ext cx="6153221" cy="531401"/>
          </a:xfrm>
          <a:prstGeom prst="round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2FE8A8-CAB0-4D86-BBF2-F7D40ACAB5E8}"/>
              </a:ext>
            </a:extLst>
          </p:cNvPr>
          <p:cNvSpPr txBox="1"/>
          <p:nvPr/>
        </p:nvSpPr>
        <p:spPr>
          <a:xfrm>
            <a:off x="5553773" y="1917040"/>
            <a:ext cx="284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 Bold" panose="020B0703020203020204" pitchFamily="34" charset="-52"/>
                <a:cs typeface="Segoe UI" panose="020B0502040204020203" pitchFamily="34" charset="0"/>
              </a:rPr>
              <a:t>эксперимент</a:t>
            </a:r>
            <a:endParaRPr kumimoji="0" lang="ru-PT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 Bold" panose="020B07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13" name="Скругленный прямоугольник 97">
            <a:extLst>
              <a:ext uri="{FF2B5EF4-FFF2-40B4-BE49-F238E27FC236}">
                <a16:creationId xmlns:a16="http://schemas.microsoft.com/office/drawing/2014/main" id="{72EC96DC-2582-44AF-94A3-B581C5F2D531}"/>
              </a:ext>
            </a:extLst>
          </p:cNvPr>
          <p:cNvSpPr/>
          <p:nvPr/>
        </p:nvSpPr>
        <p:spPr>
          <a:xfrm>
            <a:off x="583762" y="1873362"/>
            <a:ext cx="2476493" cy="537173"/>
          </a:xfrm>
          <a:prstGeom prst="roundRect">
            <a:avLst/>
          </a:prstGeom>
          <a:solidFill>
            <a:srgbClr val="6C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DEFD6-981B-49D4-A416-143DB188FD98}"/>
              </a:ext>
            </a:extLst>
          </p:cNvPr>
          <p:cNvSpPr txBox="1"/>
          <p:nvPr/>
        </p:nvSpPr>
        <p:spPr>
          <a:xfrm>
            <a:off x="366434" y="1917041"/>
            <a:ext cx="2685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 Bold" panose="020B0703020203020204" pitchFamily="34" charset="-52"/>
                <a:cs typeface="Segoe UI" panose="020B0502040204020203" pitchFamily="34" charset="0"/>
              </a:rPr>
              <a:t>подготовка</a:t>
            </a:r>
            <a:endParaRPr kumimoji="0" lang="ru-PT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 Bold" panose="020B07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6FA7-FCC4-476B-8AD2-E11070A59FE2}"/>
              </a:ext>
            </a:extLst>
          </p:cNvPr>
          <p:cNvSpPr txBox="1"/>
          <p:nvPr/>
        </p:nvSpPr>
        <p:spPr>
          <a:xfrm>
            <a:off x="4718006" y="1353168"/>
            <a:ext cx="454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2000" b="1" dirty="0">
                <a:solidFill>
                  <a:srgbClr val="404040"/>
                </a:solidFill>
                <a:latin typeface="PT Sans Bold" panose="020B07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24 ноября 2025 – 31 августа 2026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524CE14-CD37-4AA0-8280-1AB78A5FB8EE}"/>
              </a:ext>
            </a:extLst>
          </p:cNvPr>
          <p:cNvCxnSpPr>
            <a:cxnSpLocks/>
          </p:cNvCxnSpPr>
          <p:nvPr/>
        </p:nvCxnSpPr>
        <p:spPr>
          <a:xfrm>
            <a:off x="3425508" y="1295400"/>
            <a:ext cx="0" cy="1205686"/>
          </a:xfrm>
          <a:prstGeom prst="line">
            <a:avLst/>
          </a:prstGeom>
          <a:ln w="825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4">
            <a:extLst>
              <a:ext uri="{FF2B5EF4-FFF2-40B4-BE49-F238E27FC236}">
                <a16:creationId xmlns:a16="http://schemas.microsoft.com/office/drawing/2014/main" id="{FB62FFB8-045C-4D14-932D-0F5D43693E07}"/>
              </a:ext>
            </a:extLst>
          </p:cNvPr>
          <p:cNvCxnSpPr>
            <a:cxnSpLocks/>
          </p:cNvCxnSpPr>
          <p:nvPr/>
        </p:nvCxnSpPr>
        <p:spPr>
          <a:xfrm flipH="1">
            <a:off x="550863" y="2649159"/>
            <a:ext cx="11150752" cy="0"/>
          </a:xfrm>
          <a:prstGeom prst="line">
            <a:avLst/>
          </a:prstGeom>
          <a:ln w="25400">
            <a:solidFill>
              <a:srgbClr val="6D6E7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BC513B-793F-472D-BDE5-C17EBC2177D8}"/>
              </a:ext>
            </a:extLst>
          </p:cNvPr>
          <p:cNvSpPr txBox="1"/>
          <p:nvPr/>
        </p:nvSpPr>
        <p:spPr>
          <a:xfrm>
            <a:off x="6634087" y="2749501"/>
            <a:ext cx="5067528" cy="3008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404040"/>
                </a:solidFill>
                <a:latin typeface="PT Sans Regular"/>
                <a:ea typeface="Segoe UI" panose="020B0502040204020203" pitchFamily="34" charset="0"/>
                <a:cs typeface="Segoe UI" panose="020B0502040204020203" pitchFamily="34" charset="0"/>
              </a:rPr>
              <a:t>За исключением:</a:t>
            </a:r>
          </a:p>
          <a:p>
            <a:pPr>
              <a:spcAft>
                <a:spcPts val="450"/>
              </a:spcAft>
            </a:pPr>
            <a:r>
              <a:rPr lang="ru-RU" sz="1400" dirty="0">
                <a:solidFill>
                  <a:srgbClr val="404040"/>
                </a:solidFill>
                <a:cs typeface="Segoe UI" panose="020B0502040204020203" pitchFamily="34" charset="0"/>
              </a:rPr>
              <a:t>товаров, подлежащих обязательной маркировке средствами идентификации в соответствии с постановлением Правительства Российской Федерации: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04040"/>
                </a:solidFill>
                <a:cs typeface="Segoe UI" panose="020B0502040204020203" pitchFamily="34" charset="0"/>
              </a:rPr>
              <a:t> от 29 ноября 2023 г. № 2028  - маркировка икры осетровых и икры лососевых (красной икры)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04040"/>
                </a:solidFill>
                <a:cs typeface="Segoe UI" panose="020B0502040204020203" pitchFamily="34" charset="0"/>
              </a:rPr>
              <a:t>от 30 ноября 2024 г. № 1682 - маркировка отдельных видов бакалейной и иной пищевой продукции, упакованной в потребительскую упаковку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04040"/>
                </a:solidFill>
                <a:cs typeface="Segoe UI" panose="020B0502040204020203" pitchFamily="34" charset="0"/>
              </a:rPr>
              <a:t>от 27 мая 2024 г. № 677 - маркировка отдельных видов консервированных продуктов упакованных  в потребительскую упаковку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5E53E7A-148A-4CBD-9434-6F145221C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096" y="4834140"/>
            <a:ext cx="2492318" cy="18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9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4">
            <a:extLst>
              <a:ext uri="{FF2B5EF4-FFF2-40B4-BE49-F238E27FC236}">
                <a16:creationId xmlns:a16="http://schemas.microsoft.com/office/drawing/2014/main" id="{5A045C03-E89A-3DB4-D052-40512ADD2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8" y="3430116"/>
            <a:ext cx="1185795" cy="1080000"/>
          </a:xfrm>
          <a:prstGeom prst="rect">
            <a:avLst/>
          </a:prstGeom>
        </p:spPr>
      </p:pic>
      <p:pic>
        <p:nvPicPr>
          <p:cNvPr id="26" name="Рисунок 3">
            <a:extLst>
              <a:ext uri="{FF2B5EF4-FFF2-40B4-BE49-F238E27FC236}">
                <a16:creationId xmlns:a16="http://schemas.microsoft.com/office/drawing/2014/main" id="{F783B796-A8D0-7BD5-FDC3-FBD54A176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32" y="3455240"/>
            <a:ext cx="1074070" cy="108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C9F84E-E640-BFC9-FD59-1675FB7F21EE}"/>
              </a:ext>
            </a:extLst>
          </p:cNvPr>
          <p:cNvSpPr txBox="1"/>
          <p:nvPr/>
        </p:nvSpPr>
        <p:spPr>
          <a:xfrm>
            <a:off x="1478916" y="3125728"/>
            <a:ext cx="17171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Овощи замороженные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657C57-4521-C906-CA4B-1091E288B2C7}"/>
              </a:ext>
            </a:extLst>
          </p:cNvPr>
          <p:cNvSpPr txBox="1"/>
          <p:nvPr/>
        </p:nvSpPr>
        <p:spPr>
          <a:xfrm>
            <a:off x="423905" y="884801"/>
            <a:ext cx="2798700" cy="8694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ФОРМ-ФАКТОР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олиэтиленовый пакет, пластиковый контейнер, лоток, картонная упаковка и прочее</a:t>
            </a:r>
            <a:endParaRPr lang="ru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E8E7F5-603B-6499-3752-FE28332E9FDD}"/>
              </a:ext>
            </a:extLst>
          </p:cNvPr>
          <p:cNvSpPr txBox="1"/>
          <p:nvPr/>
        </p:nvSpPr>
        <p:spPr>
          <a:xfrm>
            <a:off x="3578414" y="884801"/>
            <a:ext cx="1557679" cy="123880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0710, 0811, 1905 90, 1902, 2004, 1901 20 000 0, 1904 90 100 0, 2104, 1602 , 2106, 2005, 2003, 1604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7330F8-8E9D-6DE8-9E04-0C32DDB89850}"/>
              </a:ext>
            </a:extLst>
          </p:cNvPr>
          <p:cNvSpPr txBox="1"/>
          <p:nvPr/>
        </p:nvSpPr>
        <p:spPr>
          <a:xfrm>
            <a:off x="5491902" y="884801"/>
            <a:ext cx="6132353" cy="261610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НАИМЕНОВАНИЕ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Овощи (сырые или сваренные в воде или на пару) замороженные</a:t>
            </a:r>
            <a:endParaRPr lang="en-US" sz="1200" dirty="0">
              <a:solidFill>
                <a:srgbClr val="63666A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Прочие овощи (сырые или сваренные в воде или на пару), мороженые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Ягоды, фрукты и орехи, подвергнутые или не подвергнутые тепловой обработке в кипящей воде или на пару, замороженные, с добавлением или без добавления сахара или других подслащивающих веществ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Полуфабрикаты хлебобулочные замороженные, пицца, запеканки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акаронные изделия с начинкой, подвергнутые или не подвергнутые тепловой обработке или приготовленные другим способом, и прочие замороженные смеси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Замороженные готовые блюда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63666A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63666A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7B5A4A-2C79-1F2B-414F-EFBF8BDB1016}"/>
              </a:ext>
            </a:extLst>
          </p:cNvPr>
          <p:cNvCxnSpPr/>
          <p:nvPr/>
        </p:nvCxnSpPr>
        <p:spPr>
          <a:xfrm>
            <a:off x="5309036" y="884801"/>
            <a:ext cx="0" cy="9682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1F27A2-DD05-7E2D-CE2C-B32EBBF75F37}"/>
              </a:ext>
            </a:extLst>
          </p:cNvPr>
          <p:cNvCxnSpPr/>
          <p:nvPr/>
        </p:nvCxnSpPr>
        <p:spPr>
          <a:xfrm>
            <a:off x="3220179" y="884801"/>
            <a:ext cx="0" cy="9682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45">
            <a:extLst>
              <a:ext uri="{FF2B5EF4-FFF2-40B4-BE49-F238E27FC236}">
                <a16:creationId xmlns:a16="http://schemas.microsoft.com/office/drawing/2014/main" id="{6E3B2F05-C9DC-9B33-2C0A-7D9008B9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72" y="3458431"/>
            <a:ext cx="1211006" cy="108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C50A852-337B-4AEF-A787-DFA91C4B4B57}"/>
              </a:ext>
            </a:extLst>
          </p:cNvPr>
          <p:cNvSpPr txBox="1"/>
          <p:nvPr/>
        </p:nvSpPr>
        <p:spPr>
          <a:xfrm>
            <a:off x="313347" y="333076"/>
            <a:ext cx="7823493" cy="4428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404040"/>
                </a:solidFill>
              </a:rPr>
              <a:t>ПРОДУКЦИЯ, ЗАЯВЛЕННАЯ В ЭКСПЕРИМЕНТЕ</a:t>
            </a:r>
            <a:endParaRPr lang="ru-RU" sz="2800" dirty="0">
              <a:solidFill>
                <a:srgbClr val="EEDC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C5C9E1-2FF4-418B-905E-67A9CFBF78F8}"/>
              </a:ext>
            </a:extLst>
          </p:cNvPr>
          <p:cNvSpPr txBox="1"/>
          <p:nvPr/>
        </p:nvSpPr>
        <p:spPr>
          <a:xfrm>
            <a:off x="8578108" y="3154509"/>
            <a:ext cx="31782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Ягоды и прочие плоды, замороженные</a:t>
            </a:r>
            <a:endParaRPr lang="en-US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" name="Рисунок 6">
            <a:extLst>
              <a:ext uri="{FF2B5EF4-FFF2-40B4-BE49-F238E27FC236}">
                <a16:creationId xmlns:a16="http://schemas.microsoft.com/office/drawing/2014/main" id="{27B487B6-2740-4505-9950-97694A50C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260" y="3456947"/>
            <a:ext cx="1342524" cy="1080000"/>
          </a:xfrm>
          <a:prstGeom prst="rect">
            <a:avLst/>
          </a:prstGeom>
        </p:spPr>
      </p:pic>
      <p:pic>
        <p:nvPicPr>
          <p:cNvPr id="39" name="Рисунок 9">
            <a:extLst>
              <a:ext uri="{FF2B5EF4-FFF2-40B4-BE49-F238E27FC236}">
                <a16:creationId xmlns:a16="http://schemas.microsoft.com/office/drawing/2014/main" id="{514EC8FD-0D1B-4986-8771-EEE8B205D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896" y="3429000"/>
            <a:ext cx="914224" cy="1080000"/>
          </a:xfrm>
          <a:prstGeom prst="rect">
            <a:avLst/>
          </a:prstGeom>
        </p:spPr>
      </p:pic>
      <p:pic>
        <p:nvPicPr>
          <p:cNvPr id="40" name="Picture 9">
            <a:extLst>
              <a:ext uri="{FF2B5EF4-FFF2-40B4-BE49-F238E27FC236}">
                <a16:creationId xmlns:a16="http://schemas.microsoft.com/office/drawing/2014/main" id="{12E0286B-88D7-4DF4-B66B-45C05FCE4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6840" y="3457270"/>
            <a:ext cx="1422000" cy="1081053"/>
          </a:xfrm>
          <a:prstGeom prst="rect">
            <a:avLst/>
          </a:prstGeom>
        </p:spPr>
      </p:pic>
      <p:pic>
        <p:nvPicPr>
          <p:cNvPr id="41" name="Рисунок 6">
            <a:extLst>
              <a:ext uri="{FF2B5EF4-FFF2-40B4-BE49-F238E27FC236}">
                <a16:creationId xmlns:a16="http://schemas.microsoft.com/office/drawing/2014/main" id="{61CE639B-AFF2-408A-B741-53ECAB9B10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13" y="5073212"/>
            <a:ext cx="800092" cy="1080000"/>
          </a:xfrm>
          <a:prstGeom prst="rect">
            <a:avLst/>
          </a:prstGeom>
        </p:spPr>
      </p:pic>
      <p:pic>
        <p:nvPicPr>
          <p:cNvPr id="42" name="Рисунок 9">
            <a:extLst>
              <a:ext uri="{FF2B5EF4-FFF2-40B4-BE49-F238E27FC236}">
                <a16:creationId xmlns:a16="http://schemas.microsoft.com/office/drawing/2014/main" id="{BDE8A91F-63D6-449E-B884-39F760BC26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784" y="5073212"/>
            <a:ext cx="1334751" cy="1080000"/>
          </a:xfrm>
          <a:prstGeom prst="rect">
            <a:avLst/>
          </a:prstGeom>
        </p:spPr>
      </p:pic>
      <p:pic>
        <p:nvPicPr>
          <p:cNvPr id="43" name="Рисунок 38">
            <a:extLst>
              <a:ext uri="{FF2B5EF4-FFF2-40B4-BE49-F238E27FC236}">
                <a16:creationId xmlns:a16="http://schemas.microsoft.com/office/drawing/2014/main" id="{1A3FAECE-A1AF-4415-999E-8DE6E909D8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44" y="5064402"/>
            <a:ext cx="945605" cy="108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6F9C922-7000-4F96-9C32-8E0F63E34D9B}"/>
              </a:ext>
            </a:extLst>
          </p:cNvPr>
          <p:cNvSpPr txBox="1"/>
          <p:nvPr/>
        </p:nvSpPr>
        <p:spPr>
          <a:xfrm>
            <a:off x="483713" y="4743700"/>
            <a:ext cx="35142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Полуфабрикаты хлебобулочные замороженные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AE6269-8F68-4FDF-9475-62D08B190B9A}"/>
              </a:ext>
            </a:extLst>
          </p:cNvPr>
          <p:cNvSpPr txBox="1"/>
          <p:nvPr/>
        </p:nvSpPr>
        <p:spPr>
          <a:xfrm>
            <a:off x="8924553" y="4695681"/>
            <a:ext cx="24244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Изделия из теста с начинкой и без</a:t>
            </a:r>
            <a:endParaRPr lang="en-US" sz="10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Рисунок 5">
            <a:extLst>
              <a:ext uri="{FF2B5EF4-FFF2-40B4-BE49-F238E27FC236}">
                <a16:creationId xmlns:a16="http://schemas.microsoft.com/office/drawing/2014/main" id="{1DAC8794-D36E-4510-9B52-2B2F9049B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8221" y="5033006"/>
            <a:ext cx="886602" cy="1062619"/>
          </a:xfrm>
          <a:prstGeom prst="rect">
            <a:avLst/>
          </a:prstGeom>
        </p:spPr>
      </p:pic>
      <p:pic>
        <p:nvPicPr>
          <p:cNvPr id="53" name="Рисунок 8">
            <a:extLst>
              <a:ext uri="{FF2B5EF4-FFF2-40B4-BE49-F238E27FC236}">
                <a16:creationId xmlns:a16="http://schemas.microsoft.com/office/drawing/2014/main" id="{F098BE55-DE95-485E-9022-EE29BBE107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4823" y="5081783"/>
            <a:ext cx="1520709" cy="1062619"/>
          </a:xfrm>
          <a:prstGeom prst="rect">
            <a:avLst/>
          </a:prstGeom>
        </p:spPr>
      </p:pic>
      <p:pic>
        <p:nvPicPr>
          <p:cNvPr id="54" name="Рисунок 3">
            <a:extLst>
              <a:ext uri="{FF2B5EF4-FFF2-40B4-BE49-F238E27FC236}">
                <a16:creationId xmlns:a16="http://schemas.microsoft.com/office/drawing/2014/main" id="{348CC0D8-4478-4930-98ED-923C966DC1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6138" y="5015625"/>
            <a:ext cx="715055" cy="1080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2479C81-F971-4A17-8CD6-861AAFB70DBA}"/>
              </a:ext>
            </a:extLst>
          </p:cNvPr>
          <p:cNvSpPr txBox="1"/>
          <p:nvPr/>
        </p:nvSpPr>
        <p:spPr>
          <a:xfrm>
            <a:off x="4114860" y="4079907"/>
            <a:ext cx="34546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Готовые замороженные блюда</a:t>
            </a:r>
          </a:p>
        </p:txBody>
      </p:sp>
      <p:pic>
        <p:nvPicPr>
          <p:cNvPr id="56" name="Рисунок 7">
            <a:extLst>
              <a:ext uri="{FF2B5EF4-FFF2-40B4-BE49-F238E27FC236}">
                <a16:creationId xmlns:a16="http://schemas.microsoft.com/office/drawing/2014/main" id="{94E628FE-F473-44B1-A7B8-96C51D8801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9766" y="4401902"/>
            <a:ext cx="760155" cy="1080000"/>
          </a:xfrm>
          <a:prstGeom prst="rect">
            <a:avLst/>
          </a:prstGeom>
        </p:spPr>
      </p:pic>
      <p:pic>
        <p:nvPicPr>
          <p:cNvPr id="57" name="Рисунок 13">
            <a:extLst>
              <a:ext uri="{FF2B5EF4-FFF2-40B4-BE49-F238E27FC236}">
                <a16:creationId xmlns:a16="http://schemas.microsoft.com/office/drawing/2014/main" id="{6F3784E8-3A20-479F-A74C-CA89BAC4C6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61474" y="4401903"/>
            <a:ext cx="803125" cy="1079999"/>
          </a:xfrm>
          <a:prstGeom prst="rect">
            <a:avLst/>
          </a:prstGeom>
        </p:spPr>
      </p:pic>
      <p:pic>
        <p:nvPicPr>
          <p:cNvPr id="58" name="Рисунок 20">
            <a:extLst>
              <a:ext uri="{FF2B5EF4-FFF2-40B4-BE49-F238E27FC236}">
                <a16:creationId xmlns:a16="http://schemas.microsoft.com/office/drawing/2014/main" id="{3FC1AB6C-F8D9-433C-816F-49A8E13337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94945" y="4297730"/>
            <a:ext cx="803126" cy="11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67657C57-4521-C906-CA4B-1091E288B2C7}"/>
              </a:ext>
            </a:extLst>
          </p:cNvPr>
          <p:cNvSpPr txBox="1"/>
          <p:nvPr/>
        </p:nvSpPr>
        <p:spPr>
          <a:xfrm>
            <a:off x="423905" y="884801"/>
            <a:ext cx="2798700" cy="68480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ФОРМ-ФАКТОР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Полиэтиленовый пакет, картонная коробка, лоток и прочее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E8E7F5-603B-6499-3752-FE28332E9FDD}"/>
              </a:ext>
            </a:extLst>
          </p:cNvPr>
          <p:cNvSpPr txBox="1"/>
          <p:nvPr/>
        </p:nvSpPr>
        <p:spPr>
          <a:xfrm>
            <a:off x="3484181" y="884801"/>
            <a:ext cx="1651913" cy="146193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1602, 0207, 0208, 0201, 0202, 0203 , 0204, 0205, 0206, 0209, 1501 20 900 0, 1501 10 900 0, 1501 90 000 0</a:t>
            </a:r>
          </a:p>
          <a:p>
            <a:pPr>
              <a:spcAft>
                <a:spcPts val="300"/>
              </a:spcAft>
            </a:pP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7330F8-8E9D-6DE8-9E04-0C32DDB89850}"/>
              </a:ext>
            </a:extLst>
          </p:cNvPr>
          <p:cNvSpPr txBox="1"/>
          <p:nvPr/>
        </p:nvSpPr>
        <p:spPr>
          <a:xfrm>
            <a:off x="5491902" y="884801"/>
            <a:ext cx="6132353" cy="242374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НАИМЕНОВАНИЕ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Готовые или консервированные продукты из домашней птицы вида </a:t>
            </a:r>
            <a:r>
              <a:rPr lang="en-GB" sz="11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galus</a:t>
            </a:r>
            <a:r>
              <a:rPr lang="en-GB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1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domesticus</a:t>
            </a:r>
            <a:r>
              <a:rPr lang="en-GB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товарной позиции 0105, содержащие 25 </a:t>
            </a:r>
            <a:r>
              <a:rPr lang="ru-RU" sz="11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мас</a:t>
            </a: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.% или более, но менее 57 </a:t>
            </a:r>
            <a:r>
              <a:rPr lang="ru-RU" sz="1100" dirty="0" err="1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мас</a:t>
            </a: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.% мяса домашней птицы или субпродуктов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Мясо и пищевые субпродукты домашней птицы, указанной в товарной позиции 0105, свежие, охлажденные или замороженные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Прочие мясо и пищевые мясные субпродукты, свежие, охлажденные или замороженные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Мясо и пищевые субпродукты домашней птицы, указанной в товарной позиции 0105, свежие, охлажденные или замороженные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Прочие мясо и пищевые мясные субпродукты, свежие, охлажденные или замороженные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Прочее мясо крупного рогатого скота свежее или охлажденное, прочее</a:t>
            </a:r>
          </a:p>
          <a:p>
            <a:pPr>
              <a:spcAft>
                <a:spcPts val="300"/>
              </a:spcAft>
            </a:pPr>
            <a:endParaRPr lang="ru-RU" sz="1200" dirty="0">
              <a:solidFill>
                <a:srgbClr val="63666A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7B5A4A-2C79-1F2B-414F-EFBF8BDB1016}"/>
              </a:ext>
            </a:extLst>
          </p:cNvPr>
          <p:cNvCxnSpPr/>
          <p:nvPr/>
        </p:nvCxnSpPr>
        <p:spPr>
          <a:xfrm>
            <a:off x="5309036" y="884801"/>
            <a:ext cx="0" cy="9682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1F27A2-DD05-7E2D-CE2C-B32EBBF75F37}"/>
              </a:ext>
            </a:extLst>
          </p:cNvPr>
          <p:cNvCxnSpPr/>
          <p:nvPr/>
        </p:nvCxnSpPr>
        <p:spPr>
          <a:xfrm>
            <a:off x="3220179" y="884801"/>
            <a:ext cx="0" cy="9682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C50A852-337B-4AEF-A787-DFA91C4B4B57}"/>
              </a:ext>
            </a:extLst>
          </p:cNvPr>
          <p:cNvSpPr txBox="1"/>
          <p:nvPr/>
        </p:nvSpPr>
        <p:spPr>
          <a:xfrm>
            <a:off x="298442" y="383693"/>
            <a:ext cx="7823493" cy="4428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404040"/>
                </a:solidFill>
              </a:rPr>
              <a:t>ПРОДУКЦИЯ, ЗАЯВЛЕННАЯ В ЭКСПЕРИМЕНТЕ</a:t>
            </a:r>
            <a:endParaRPr lang="ru-RU" sz="2800" dirty="0">
              <a:solidFill>
                <a:srgbClr val="EEDC00"/>
              </a:solidFill>
            </a:endParaRPr>
          </a:p>
        </p:txBody>
      </p:sp>
      <p:pic>
        <p:nvPicPr>
          <p:cNvPr id="29" name="Рисунок 3">
            <a:extLst>
              <a:ext uri="{FF2B5EF4-FFF2-40B4-BE49-F238E27FC236}">
                <a16:creationId xmlns:a16="http://schemas.microsoft.com/office/drawing/2014/main" id="{5CC843DF-A1CD-4203-AF78-658A87A0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1" y="3519310"/>
            <a:ext cx="1539218" cy="1240755"/>
          </a:xfrm>
          <a:prstGeom prst="rect">
            <a:avLst/>
          </a:prstGeom>
        </p:spPr>
      </p:pic>
      <p:pic>
        <p:nvPicPr>
          <p:cNvPr id="30" name="Рисунок 8">
            <a:extLst>
              <a:ext uri="{FF2B5EF4-FFF2-40B4-BE49-F238E27FC236}">
                <a16:creationId xmlns:a16="http://schemas.microsoft.com/office/drawing/2014/main" id="{3336AE75-B30B-4785-AFEB-F56D78BA4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850" y="3571441"/>
            <a:ext cx="1386519" cy="1136491"/>
          </a:xfrm>
          <a:prstGeom prst="rect">
            <a:avLst/>
          </a:prstGeom>
        </p:spPr>
      </p:pic>
      <p:pic>
        <p:nvPicPr>
          <p:cNvPr id="32" name="Рисунок 12">
            <a:extLst>
              <a:ext uri="{FF2B5EF4-FFF2-40B4-BE49-F238E27FC236}">
                <a16:creationId xmlns:a16="http://schemas.microsoft.com/office/drawing/2014/main" id="{4DB71872-77F8-425A-8EA9-A4F2D99B6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93" y="5017791"/>
            <a:ext cx="2067286" cy="1262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437DB50-88E5-403D-8FA8-318872E8AE8A}"/>
              </a:ext>
            </a:extLst>
          </p:cNvPr>
          <p:cNvSpPr txBox="1"/>
          <p:nvPr/>
        </p:nvSpPr>
        <p:spPr>
          <a:xfrm>
            <a:off x="849368" y="3139512"/>
            <a:ext cx="6097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Полуфабрикаты из домашней птицы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84EE9E-7C97-4711-B49B-ABC2A4BE3091}"/>
              </a:ext>
            </a:extLst>
          </p:cNvPr>
          <p:cNvSpPr txBox="1"/>
          <p:nvPr/>
        </p:nvSpPr>
        <p:spPr>
          <a:xfrm>
            <a:off x="6096000" y="3157848"/>
            <a:ext cx="43999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Полуфабрикаты из мяса, из мяса птицы, стейки, фарш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Рисунок 4">
            <a:extLst>
              <a:ext uri="{FF2B5EF4-FFF2-40B4-BE49-F238E27FC236}">
                <a16:creationId xmlns:a16="http://schemas.microsoft.com/office/drawing/2014/main" id="{8658F471-2C00-409A-A498-ED0888032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059" y="3551436"/>
            <a:ext cx="602754" cy="1240755"/>
          </a:xfrm>
          <a:prstGeom prst="rect">
            <a:avLst/>
          </a:prstGeom>
        </p:spPr>
      </p:pic>
      <p:pic>
        <p:nvPicPr>
          <p:cNvPr id="44" name="Рисунок 6">
            <a:extLst>
              <a:ext uri="{FF2B5EF4-FFF2-40B4-BE49-F238E27FC236}">
                <a16:creationId xmlns:a16="http://schemas.microsoft.com/office/drawing/2014/main" id="{2B575A0A-7DE6-4A3E-B2D3-EE72CCA28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449" y="3571441"/>
            <a:ext cx="1679216" cy="1240755"/>
          </a:xfrm>
          <a:prstGeom prst="rect">
            <a:avLst/>
          </a:prstGeom>
        </p:spPr>
      </p:pic>
      <p:pic>
        <p:nvPicPr>
          <p:cNvPr id="59" name="Рисунок 9">
            <a:extLst>
              <a:ext uri="{FF2B5EF4-FFF2-40B4-BE49-F238E27FC236}">
                <a16:creationId xmlns:a16="http://schemas.microsoft.com/office/drawing/2014/main" id="{19E03839-BBD0-4700-A177-C96F7502B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2144" y="3519308"/>
            <a:ext cx="893795" cy="1240755"/>
          </a:xfrm>
          <a:prstGeom prst="rect">
            <a:avLst/>
          </a:prstGeom>
        </p:spPr>
      </p:pic>
      <p:pic>
        <p:nvPicPr>
          <p:cNvPr id="60" name="Рисунок 2">
            <a:extLst>
              <a:ext uri="{FF2B5EF4-FFF2-40B4-BE49-F238E27FC236}">
                <a16:creationId xmlns:a16="http://schemas.microsoft.com/office/drawing/2014/main" id="{AC891668-741D-4A5C-9499-5580610F2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563" y="4967836"/>
            <a:ext cx="1015372" cy="1312555"/>
          </a:xfrm>
          <a:prstGeom prst="rect">
            <a:avLst/>
          </a:prstGeom>
        </p:spPr>
      </p:pic>
      <p:pic>
        <p:nvPicPr>
          <p:cNvPr id="61" name="Рисунок 11">
            <a:extLst>
              <a:ext uri="{FF2B5EF4-FFF2-40B4-BE49-F238E27FC236}">
                <a16:creationId xmlns:a16="http://schemas.microsoft.com/office/drawing/2014/main" id="{858F869C-8540-4062-ADC0-43DF006DF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834" y="4967836"/>
            <a:ext cx="1285204" cy="12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67657C57-4521-C906-CA4B-1091E288B2C7}"/>
              </a:ext>
            </a:extLst>
          </p:cNvPr>
          <p:cNvSpPr txBox="1"/>
          <p:nvPr/>
        </p:nvSpPr>
        <p:spPr>
          <a:xfrm>
            <a:off x="423905" y="884801"/>
            <a:ext cx="2798700" cy="8694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ФОРМ-ФАКТОР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Полиэтиленовый пакет, пластиковый контейнер, картонная коробка и прочее</a:t>
            </a:r>
            <a:endParaRPr lang="ru-RU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E8E7F5-603B-6499-3752-FE28332E9FDD}"/>
              </a:ext>
            </a:extLst>
          </p:cNvPr>
          <p:cNvSpPr txBox="1"/>
          <p:nvPr/>
        </p:nvSpPr>
        <p:spPr>
          <a:xfrm>
            <a:off x="3484181" y="884801"/>
            <a:ext cx="1651913" cy="90794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ТН ВЭД ЕАЭС: </a:t>
            </a:r>
          </a:p>
          <a:p>
            <a:pPr>
              <a:spcAft>
                <a:spcPts val="300"/>
              </a:spcAft>
            </a:pPr>
            <a:r>
              <a:rPr lang="ru-RU" sz="12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0304, 0306, 0307, 1604, 1601 00</a:t>
            </a:r>
          </a:p>
          <a:p>
            <a:pPr>
              <a:spcAft>
                <a:spcPts val="300"/>
              </a:spcAft>
            </a:pPr>
            <a:endParaRPr lang="ru-RU" sz="12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7330F8-8E9D-6DE8-9E04-0C32DDB89850}"/>
              </a:ext>
            </a:extLst>
          </p:cNvPr>
          <p:cNvSpPr txBox="1"/>
          <p:nvPr/>
        </p:nvSpPr>
        <p:spPr>
          <a:xfrm>
            <a:off x="5491902" y="884801"/>
            <a:ext cx="6132353" cy="900246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b="1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НАИМЕНОВАНИЕ</a:t>
            </a:r>
            <a:endParaRPr lang="en-US" sz="12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Филе рыбное и прочее мясо рыбы (включая фарш), свежие, охлажденные или мороженые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Рыбные палочки в панировке замороженные. Кулинарный полуфабрикат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63666A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Креветки варено-мороженые в панцире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7B5A4A-2C79-1F2B-414F-EFBF8BDB1016}"/>
              </a:ext>
            </a:extLst>
          </p:cNvPr>
          <p:cNvCxnSpPr/>
          <p:nvPr/>
        </p:nvCxnSpPr>
        <p:spPr>
          <a:xfrm>
            <a:off x="5309036" y="884801"/>
            <a:ext cx="0" cy="9682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1F27A2-DD05-7E2D-CE2C-B32EBBF75F37}"/>
              </a:ext>
            </a:extLst>
          </p:cNvPr>
          <p:cNvCxnSpPr/>
          <p:nvPr/>
        </p:nvCxnSpPr>
        <p:spPr>
          <a:xfrm>
            <a:off x="3220179" y="884801"/>
            <a:ext cx="0" cy="96826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C50A852-337B-4AEF-A787-DFA91C4B4B57}"/>
              </a:ext>
            </a:extLst>
          </p:cNvPr>
          <p:cNvSpPr txBox="1"/>
          <p:nvPr/>
        </p:nvSpPr>
        <p:spPr>
          <a:xfrm>
            <a:off x="291710" y="331472"/>
            <a:ext cx="7823493" cy="4428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404040"/>
                </a:solidFill>
              </a:rPr>
              <a:t>ПРОДУКЦИЯ, ЗАЯВЛЕННАЯ В ЭКСПЕРИМЕНТЕ</a:t>
            </a:r>
            <a:endParaRPr lang="ru-RU" sz="2800" dirty="0">
              <a:solidFill>
                <a:srgbClr val="EEDC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2F4803-E620-45D5-9D81-12697AEAD9CC}"/>
              </a:ext>
            </a:extLst>
          </p:cNvPr>
          <p:cNvSpPr txBox="1"/>
          <p:nvPr/>
        </p:nvSpPr>
        <p:spPr>
          <a:xfrm>
            <a:off x="635289" y="2515131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Стейки тунца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91354B-D1E8-4EE1-B4BD-D1C1CD23250F}"/>
              </a:ext>
            </a:extLst>
          </p:cNvPr>
          <p:cNvSpPr txBox="1"/>
          <p:nvPr/>
        </p:nvSpPr>
        <p:spPr>
          <a:xfrm>
            <a:off x="3484181" y="2515131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Стейки палтуса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80599A-7DE2-40BD-A4A3-7BA473DCF591}"/>
              </a:ext>
            </a:extLst>
          </p:cNvPr>
          <p:cNvSpPr txBox="1"/>
          <p:nvPr/>
        </p:nvSpPr>
        <p:spPr>
          <a:xfrm>
            <a:off x="6344569" y="2515131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Стейки кижуч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D5EC7-F9BF-4F72-ADEE-E5F47376CD9C}"/>
              </a:ext>
            </a:extLst>
          </p:cNvPr>
          <p:cNvSpPr txBox="1"/>
          <p:nvPr/>
        </p:nvSpPr>
        <p:spPr>
          <a:xfrm>
            <a:off x="9199209" y="2515131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Форель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6B601-47AA-48B2-93CC-8D040F5CE082}"/>
              </a:ext>
            </a:extLst>
          </p:cNvPr>
          <p:cNvSpPr txBox="1"/>
          <p:nvPr/>
        </p:nvSpPr>
        <p:spPr>
          <a:xfrm>
            <a:off x="635289" y="4202167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Рыбные палочки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126ED-E765-4B31-BAED-CF36BECE8E56}"/>
              </a:ext>
            </a:extLst>
          </p:cNvPr>
          <p:cNvSpPr txBox="1"/>
          <p:nvPr/>
        </p:nvSpPr>
        <p:spPr>
          <a:xfrm>
            <a:off x="3484181" y="4202167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Кольца кальмара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B56AFE-DE96-49F4-9B30-21E23C14FAB8}"/>
              </a:ext>
            </a:extLst>
          </p:cNvPr>
          <p:cNvSpPr txBox="1"/>
          <p:nvPr/>
        </p:nvSpPr>
        <p:spPr>
          <a:xfrm>
            <a:off x="6344569" y="4202167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Креветки (вареные</a:t>
            </a:r>
            <a:r>
              <a:rPr lang="en-US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сырые)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6D347C-34AC-497F-9150-5291009C5955}"/>
              </a:ext>
            </a:extLst>
          </p:cNvPr>
          <p:cNvSpPr txBox="1"/>
          <p:nvPr/>
        </p:nvSpPr>
        <p:spPr>
          <a:xfrm>
            <a:off x="9199209" y="4202167"/>
            <a:ext cx="25960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Рыбные палочки</a:t>
            </a:r>
          </a:p>
        </p:txBody>
      </p:sp>
      <p:pic>
        <p:nvPicPr>
          <p:cNvPr id="26" name="Рисунок 4">
            <a:extLst>
              <a:ext uri="{FF2B5EF4-FFF2-40B4-BE49-F238E27FC236}">
                <a16:creationId xmlns:a16="http://schemas.microsoft.com/office/drawing/2014/main" id="{6B50B90F-4EB3-4129-80E5-E1C89F7F7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30" y="2871867"/>
            <a:ext cx="724199" cy="1080000"/>
          </a:xfrm>
          <a:prstGeom prst="rect">
            <a:avLst/>
          </a:prstGeom>
        </p:spPr>
      </p:pic>
      <p:pic>
        <p:nvPicPr>
          <p:cNvPr id="27" name="Рисунок 7">
            <a:extLst>
              <a:ext uri="{FF2B5EF4-FFF2-40B4-BE49-F238E27FC236}">
                <a16:creationId xmlns:a16="http://schemas.microsoft.com/office/drawing/2014/main" id="{7D522310-AC6B-458B-9441-1BFBFB0C8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38" y="2871867"/>
            <a:ext cx="752958" cy="1080000"/>
          </a:xfrm>
          <a:prstGeom prst="rect">
            <a:avLst/>
          </a:prstGeom>
        </p:spPr>
      </p:pic>
      <p:pic>
        <p:nvPicPr>
          <p:cNvPr id="28" name="Рисунок 11">
            <a:extLst>
              <a:ext uri="{FF2B5EF4-FFF2-40B4-BE49-F238E27FC236}">
                <a16:creationId xmlns:a16="http://schemas.microsoft.com/office/drawing/2014/main" id="{7284AE0D-88D5-4165-87DF-A8A5CE7C1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324" y="2871867"/>
            <a:ext cx="614571" cy="1080000"/>
          </a:xfrm>
          <a:prstGeom prst="rect">
            <a:avLst/>
          </a:prstGeom>
        </p:spPr>
      </p:pic>
      <p:pic>
        <p:nvPicPr>
          <p:cNvPr id="31" name="Рисунок 14">
            <a:extLst>
              <a:ext uri="{FF2B5EF4-FFF2-40B4-BE49-F238E27FC236}">
                <a16:creationId xmlns:a16="http://schemas.microsoft.com/office/drawing/2014/main" id="{38A79897-2CBB-4C9C-9747-5F7809CE8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1534" y="2871867"/>
            <a:ext cx="771429" cy="1080000"/>
          </a:xfrm>
          <a:prstGeom prst="rect">
            <a:avLst/>
          </a:prstGeom>
        </p:spPr>
      </p:pic>
      <p:pic>
        <p:nvPicPr>
          <p:cNvPr id="37" name="Рисунок 2">
            <a:extLst>
              <a:ext uri="{FF2B5EF4-FFF2-40B4-BE49-F238E27FC236}">
                <a16:creationId xmlns:a16="http://schemas.microsoft.com/office/drawing/2014/main" id="{4B212451-0AE0-4FAC-AB7F-57CADB2DA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131" y="4501278"/>
            <a:ext cx="1362396" cy="1080000"/>
          </a:xfrm>
          <a:prstGeom prst="rect">
            <a:avLst/>
          </a:prstGeom>
        </p:spPr>
      </p:pic>
      <p:pic>
        <p:nvPicPr>
          <p:cNvPr id="38" name="Рисунок 8">
            <a:extLst>
              <a:ext uri="{FF2B5EF4-FFF2-40B4-BE49-F238E27FC236}">
                <a16:creationId xmlns:a16="http://schemas.microsoft.com/office/drawing/2014/main" id="{142E9DB6-A38F-42DA-840E-50DD35F42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882" y="4501278"/>
            <a:ext cx="965454" cy="1080000"/>
          </a:xfrm>
          <a:prstGeom prst="rect">
            <a:avLst/>
          </a:prstGeom>
        </p:spPr>
      </p:pic>
      <p:pic>
        <p:nvPicPr>
          <p:cNvPr id="39" name="Рисунок 13">
            <a:extLst>
              <a:ext uri="{FF2B5EF4-FFF2-40B4-BE49-F238E27FC236}">
                <a16:creationId xmlns:a16="http://schemas.microsoft.com/office/drawing/2014/main" id="{09E18969-17FA-4E09-B816-95666A945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5456" y="4501278"/>
            <a:ext cx="783587" cy="1080000"/>
          </a:xfrm>
          <a:prstGeom prst="rect">
            <a:avLst/>
          </a:prstGeom>
        </p:spPr>
      </p:pic>
      <p:pic>
        <p:nvPicPr>
          <p:cNvPr id="40" name="Рисунок 20">
            <a:extLst>
              <a:ext uri="{FF2B5EF4-FFF2-40B4-BE49-F238E27FC236}">
                <a16:creationId xmlns:a16="http://schemas.microsoft.com/office/drawing/2014/main" id="{80342CDE-42CD-4A53-AC31-8D76B7FDC5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5481" y="4501278"/>
            <a:ext cx="78083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5B99F7-DC95-4353-8C56-DCB47EB8613E}"/>
              </a:ext>
            </a:extLst>
          </p:cNvPr>
          <p:cNvSpPr/>
          <p:nvPr/>
        </p:nvSpPr>
        <p:spPr>
          <a:xfrm>
            <a:off x="0" y="5528930"/>
            <a:ext cx="12192000" cy="1329070"/>
          </a:xfrm>
          <a:prstGeom prst="rect">
            <a:avLst/>
          </a:prstGeom>
          <a:solidFill>
            <a:srgbClr val="6C6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CD5E2-DB91-015D-05D2-81D7716010BE}"/>
              </a:ext>
            </a:extLst>
          </p:cNvPr>
          <p:cNvSpPr txBox="1"/>
          <p:nvPr/>
        </p:nvSpPr>
        <p:spPr>
          <a:xfrm>
            <a:off x="238876" y="554497"/>
            <a:ext cx="9465291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000" dirty="0">
                <a:solidFill>
                  <a:srgbClr val="404040"/>
                </a:solidFill>
              </a:rPr>
              <a:t>ЧТО ПОЛУЧАЮТ УЧАСТНИКИ ЭКСПЕРИМЕНТА: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CE08C-41E9-40E9-833B-1F6400833898}"/>
              </a:ext>
            </a:extLst>
          </p:cNvPr>
          <p:cNvSpPr txBox="1"/>
          <p:nvPr/>
        </p:nvSpPr>
        <p:spPr>
          <a:xfrm>
            <a:off x="947453" y="1567279"/>
            <a:ext cx="4574806" cy="9525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1500" b="1" dirty="0"/>
              <a:t>АПРОБАЦИЯ ТЕХНИЧЕСКИХ РЕШЕНИЙ НА ПРОИЗВОДСТВЕННЫХ ЛИНИЯХ ЗАВОДА</a:t>
            </a:r>
          </a:p>
          <a:p>
            <a:pPr>
              <a:lnSpc>
                <a:spcPct val="90000"/>
              </a:lnSpc>
            </a:pPr>
            <a:r>
              <a:rPr lang="ru-RU" sz="1300" dirty="0"/>
              <a:t>Обследование линий и помощь с подбором оптимального технического решения для работы с маркировкой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3DA81-7BB7-41CD-8AB5-B2F9430EBC1D}"/>
              </a:ext>
            </a:extLst>
          </p:cNvPr>
          <p:cNvSpPr txBox="1"/>
          <p:nvPr/>
        </p:nvSpPr>
        <p:spPr>
          <a:xfrm>
            <a:off x="947452" y="2621952"/>
            <a:ext cx="5272595" cy="1081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1500" b="1" dirty="0"/>
              <a:t>ФОРМИРОВАНИЕ ПРЕДВАРИТЕЛЬНОЙ ДОРОЖНОЙ КАРТЫ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300" dirty="0"/>
              <a:t>оснащения производственных линий под маркировку по результатам проведённого эксперимента и вариантов интеграции с учетными системами участника с учётом опыта уже запущенных товарных групп (молочная продукция, упакованная вода)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8568C-8928-4CB0-9B44-C1AA79C7A305}"/>
              </a:ext>
            </a:extLst>
          </p:cNvPr>
          <p:cNvSpPr txBox="1"/>
          <p:nvPr/>
        </p:nvSpPr>
        <p:spPr>
          <a:xfrm>
            <a:off x="892090" y="5730416"/>
            <a:ext cx="10613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i="1" dirty="0">
                <a:solidFill>
                  <a:schemeClr val="bg1"/>
                </a:solidFill>
                <a:latin typeface="PT Sans Regular"/>
                <a:cs typeface="Segoe UI" panose="020B0502040204020203" pitchFamily="34" charset="0"/>
              </a:rPr>
              <a:t>Минимально: в эксперимент входит маркировка согласованного с производителем объема выпускаемой продукции на выбранном тех. решении. Полный перечень всех мероприятий будет согласован и прописан в сценарии проводимого эксперимента.</a:t>
            </a:r>
          </a:p>
          <a:p>
            <a:pPr marL="457200"/>
            <a:endParaRPr lang="ru-RU" sz="1400" i="1" dirty="0">
              <a:solidFill>
                <a:schemeClr val="bg1"/>
              </a:solidFill>
              <a:effectLst/>
              <a:latin typeface="PT Sans Regular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PT Sans Regular"/>
                <a:cs typeface="Segoe UI" panose="020B0502040204020203" pitchFamily="34" charset="0"/>
              </a:rPr>
              <a:t>Опционально –  тестирование отгрузки маркированной продукции в оптово-розничное звено и выбытие её на кассе.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95033-331E-4FC9-8D76-67BB474E182D}"/>
              </a:ext>
            </a:extLst>
          </p:cNvPr>
          <p:cNvSpPr txBox="1"/>
          <p:nvPr/>
        </p:nvSpPr>
        <p:spPr>
          <a:xfrm>
            <a:off x="946888" y="3977352"/>
            <a:ext cx="5026813" cy="9017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1500" b="1" dirty="0"/>
              <a:t>УЧАСТИЕ В ОБСУЖДЕНИИ БИЗНЕС-ПРОЦЕССОВ 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300" dirty="0"/>
              <a:t>с другими участниками оборота, а также координатором проекта для возможности реализации данных процессов в системе маркировки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0B88C-0E56-4DBB-9788-0A494E4A57E3}"/>
              </a:ext>
            </a:extLst>
          </p:cNvPr>
          <p:cNvSpPr txBox="1"/>
          <p:nvPr/>
        </p:nvSpPr>
        <p:spPr>
          <a:xfrm>
            <a:off x="7354757" y="1568724"/>
            <a:ext cx="4150713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1500" b="1" dirty="0"/>
              <a:t>ВЫДЕЛЕННАЯ ТЕХНИЧЕСКАЯ ПОДДЕРЖКА </a:t>
            </a:r>
          </a:p>
          <a:p>
            <a:pPr>
              <a:lnSpc>
                <a:spcPct val="90000"/>
              </a:lnSpc>
            </a:pPr>
            <a:r>
              <a:rPr lang="ru-RU" sz="1300" dirty="0"/>
              <a:t>со стороны оператора системы маркировки </a:t>
            </a:r>
          </a:p>
          <a:p>
            <a:pPr>
              <a:lnSpc>
                <a:spcPct val="90000"/>
              </a:lnSpc>
            </a:pPr>
            <a:r>
              <a:rPr lang="ru-RU" sz="1300" dirty="0"/>
              <a:t>и сопровождение на этапе эксперимента и далее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BA86BB-C479-4368-847C-07C08D471C0B}"/>
              </a:ext>
            </a:extLst>
          </p:cNvPr>
          <p:cNvSpPr txBox="1"/>
          <p:nvPr/>
        </p:nvSpPr>
        <p:spPr>
          <a:xfrm>
            <a:off x="7354757" y="2626456"/>
            <a:ext cx="436232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1500" b="1" dirty="0"/>
              <a:t>УЧАСТИЕ И ПРОВЕДЕНИЕ PR АКТИВНОСТЕЙ 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F34E3222-EA2B-4DAB-9CAA-F84F36963ACD}"/>
              </a:ext>
            </a:extLst>
          </p:cNvPr>
          <p:cNvSpPr/>
          <p:nvPr/>
        </p:nvSpPr>
        <p:spPr>
          <a:xfrm>
            <a:off x="739472" y="1971924"/>
            <a:ext cx="143123" cy="139148"/>
          </a:xfrm>
          <a:custGeom>
            <a:avLst/>
            <a:gdLst>
              <a:gd name="connsiteX0" fmla="*/ 0 w 143123"/>
              <a:gd name="connsiteY0" fmla="*/ 35781 h 139148"/>
              <a:gd name="connsiteX1" fmla="*/ 43732 w 143123"/>
              <a:gd name="connsiteY1" fmla="*/ 0 h 139148"/>
              <a:gd name="connsiteX2" fmla="*/ 143123 w 143123"/>
              <a:gd name="connsiteY2" fmla="*/ 91440 h 139148"/>
              <a:gd name="connsiteX3" fmla="*/ 123245 w 143123"/>
              <a:gd name="connsiteY3" fmla="*/ 139148 h 139148"/>
              <a:gd name="connsiteX4" fmla="*/ 0 w 143123"/>
              <a:gd name="connsiteY4" fmla="*/ 35781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23" h="139148">
                <a:moveTo>
                  <a:pt x="0" y="35781"/>
                </a:moveTo>
                <a:lnTo>
                  <a:pt x="43732" y="0"/>
                </a:lnTo>
                <a:lnTo>
                  <a:pt x="143123" y="91440"/>
                </a:lnTo>
                <a:lnTo>
                  <a:pt x="123245" y="139148"/>
                </a:lnTo>
                <a:lnTo>
                  <a:pt x="0" y="35781"/>
                </a:lnTo>
                <a:close/>
              </a:path>
            </a:pathLst>
          </a:cu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37A5E598-99C6-4B5E-B034-E80DB9BD9C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87" y="1567279"/>
            <a:ext cx="551270" cy="55127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01BFEA0-A41B-4D9D-A2B1-F674A72DD489}"/>
              </a:ext>
            </a:extLst>
          </p:cNvPr>
          <p:cNvSpPr/>
          <p:nvPr/>
        </p:nvSpPr>
        <p:spPr>
          <a:xfrm rot="19909724">
            <a:off x="749866" y="2733165"/>
            <a:ext cx="76898" cy="210774"/>
          </a:xfrm>
          <a:prstGeom prst="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9E21D3-74C8-4A77-8AB2-C8764739675A}"/>
              </a:ext>
            </a:extLst>
          </p:cNvPr>
          <p:cNvSpPr/>
          <p:nvPr/>
        </p:nvSpPr>
        <p:spPr>
          <a:xfrm rot="1700791">
            <a:off x="403151" y="2734726"/>
            <a:ext cx="76898" cy="210774"/>
          </a:xfrm>
          <a:prstGeom prst="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3">
            <a:extLst>
              <a:ext uri="{FF2B5EF4-FFF2-40B4-BE49-F238E27FC236}">
                <a16:creationId xmlns:a16="http://schemas.microsoft.com/office/drawing/2014/main" id="{669A1973-F058-41A5-AD95-D1A5B3B26D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87" y="2642834"/>
            <a:ext cx="551270" cy="551270"/>
          </a:xfrm>
          <a:prstGeom prst="rect">
            <a:avLst/>
          </a:prstGeom>
        </p:spPr>
      </p:pic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4CAFAF06-5D05-46A5-8A50-197B84E7A346}"/>
              </a:ext>
            </a:extLst>
          </p:cNvPr>
          <p:cNvSpPr/>
          <p:nvPr/>
        </p:nvSpPr>
        <p:spPr>
          <a:xfrm>
            <a:off x="6768059" y="1656900"/>
            <a:ext cx="408482" cy="423472"/>
          </a:xfrm>
          <a:custGeom>
            <a:avLst/>
            <a:gdLst>
              <a:gd name="connsiteX0" fmla="*/ 116174 w 408482"/>
              <a:gd name="connsiteY0" fmla="*/ 142406 h 423472"/>
              <a:gd name="connsiteX1" fmla="*/ 149902 w 408482"/>
              <a:gd name="connsiteY1" fmla="*/ 97436 h 423472"/>
              <a:gd name="connsiteX2" fmla="*/ 93689 w 408482"/>
              <a:gd name="connsiteY2" fmla="*/ 0 h 423472"/>
              <a:gd name="connsiteX3" fmla="*/ 0 w 408482"/>
              <a:gd name="connsiteY3" fmla="*/ 44970 h 423472"/>
              <a:gd name="connsiteX4" fmla="*/ 37475 w 408482"/>
              <a:gd name="connsiteY4" fmla="*/ 183629 h 423472"/>
              <a:gd name="connsiteX5" fmla="*/ 116174 w 408482"/>
              <a:gd name="connsiteY5" fmla="*/ 284813 h 423472"/>
              <a:gd name="connsiteX6" fmla="*/ 202367 w 408482"/>
              <a:gd name="connsiteY6" fmla="*/ 363511 h 423472"/>
              <a:gd name="connsiteX7" fmla="*/ 371007 w 408482"/>
              <a:gd name="connsiteY7" fmla="*/ 423472 h 423472"/>
              <a:gd name="connsiteX8" fmla="*/ 408482 w 408482"/>
              <a:gd name="connsiteY8" fmla="*/ 314793 h 423472"/>
              <a:gd name="connsiteX9" fmla="*/ 314793 w 408482"/>
              <a:gd name="connsiteY9" fmla="*/ 254832 h 423472"/>
              <a:gd name="connsiteX10" fmla="*/ 277318 w 408482"/>
              <a:gd name="connsiteY10" fmla="*/ 299803 h 423472"/>
              <a:gd name="connsiteX11" fmla="*/ 194872 w 408482"/>
              <a:gd name="connsiteY11" fmla="*/ 266075 h 423472"/>
              <a:gd name="connsiteX12" fmla="*/ 149902 w 408482"/>
              <a:gd name="connsiteY12" fmla="*/ 206114 h 423472"/>
              <a:gd name="connsiteX13" fmla="*/ 116174 w 408482"/>
              <a:gd name="connsiteY13" fmla="*/ 142406 h 42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8482" h="423472">
                <a:moveTo>
                  <a:pt x="116174" y="142406"/>
                </a:moveTo>
                <a:lnTo>
                  <a:pt x="149902" y="97436"/>
                </a:lnTo>
                <a:lnTo>
                  <a:pt x="93689" y="0"/>
                </a:lnTo>
                <a:lnTo>
                  <a:pt x="0" y="44970"/>
                </a:lnTo>
                <a:lnTo>
                  <a:pt x="37475" y="183629"/>
                </a:lnTo>
                <a:lnTo>
                  <a:pt x="116174" y="284813"/>
                </a:lnTo>
                <a:lnTo>
                  <a:pt x="202367" y="363511"/>
                </a:lnTo>
                <a:lnTo>
                  <a:pt x="371007" y="423472"/>
                </a:lnTo>
                <a:lnTo>
                  <a:pt x="408482" y="314793"/>
                </a:lnTo>
                <a:lnTo>
                  <a:pt x="314793" y="254832"/>
                </a:lnTo>
                <a:lnTo>
                  <a:pt x="277318" y="299803"/>
                </a:lnTo>
                <a:lnTo>
                  <a:pt x="194872" y="266075"/>
                </a:lnTo>
                <a:lnTo>
                  <a:pt x="149902" y="206114"/>
                </a:lnTo>
                <a:lnTo>
                  <a:pt x="116174" y="142406"/>
                </a:lnTo>
                <a:close/>
              </a:path>
            </a:pathLst>
          </a:cu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5">
            <a:extLst>
              <a:ext uri="{FF2B5EF4-FFF2-40B4-BE49-F238E27FC236}">
                <a16:creationId xmlns:a16="http://schemas.microsoft.com/office/drawing/2014/main" id="{B546B369-92E6-4FEE-9641-BE49275EFD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593" y="1620684"/>
            <a:ext cx="472419" cy="47241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0F715B96-F0C5-4684-B344-B6A81EE2A0C2}"/>
              </a:ext>
            </a:extLst>
          </p:cNvPr>
          <p:cNvSpPr/>
          <p:nvPr/>
        </p:nvSpPr>
        <p:spPr>
          <a:xfrm>
            <a:off x="6899266" y="2671920"/>
            <a:ext cx="48762" cy="67108"/>
          </a:xfrm>
          <a:prstGeom prst="ellipse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F4657890-7EE9-4EFC-9E37-C412848D50AC}"/>
              </a:ext>
            </a:extLst>
          </p:cNvPr>
          <p:cNvSpPr/>
          <p:nvPr/>
        </p:nvSpPr>
        <p:spPr>
          <a:xfrm>
            <a:off x="6872990" y="2745891"/>
            <a:ext cx="116174" cy="56213"/>
          </a:xfrm>
          <a:custGeom>
            <a:avLst/>
            <a:gdLst>
              <a:gd name="connsiteX0" fmla="*/ 0 w 116174"/>
              <a:gd name="connsiteY0" fmla="*/ 56213 h 56213"/>
              <a:gd name="connsiteX1" fmla="*/ 116174 w 116174"/>
              <a:gd name="connsiteY1" fmla="*/ 52466 h 56213"/>
              <a:gd name="connsiteX2" fmla="*/ 116174 w 116174"/>
              <a:gd name="connsiteY2" fmla="*/ 52466 h 56213"/>
              <a:gd name="connsiteX3" fmla="*/ 71203 w 116174"/>
              <a:gd name="connsiteY3" fmla="*/ 11243 h 56213"/>
              <a:gd name="connsiteX4" fmla="*/ 41223 w 116174"/>
              <a:gd name="connsiteY4" fmla="*/ 0 h 56213"/>
              <a:gd name="connsiteX5" fmla="*/ 0 w 116174"/>
              <a:gd name="connsiteY5" fmla="*/ 56213 h 5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74" h="56213">
                <a:moveTo>
                  <a:pt x="0" y="56213"/>
                </a:moveTo>
                <a:lnTo>
                  <a:pt x="116174" y="52466"/>
                </a:lnTo>
                <a:lnTo>
                  <a:pt x="116174" y="52466"/>
                </a:lnTo>
                <a:lnTo>
                  <a:pt x="71203" y="11243"/>
                </a:lnTo>
                <a:lnTo>
                  <a:pt x="41223" y="0"/>
                </a:lnTo>
                <a:lnTo>
                  <a:pt x="0" y="56213"/>
                </a:lnTo>
                <a:close/>
              </a:path>
            </a:pathLst>
          </a:cu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5">
            <a:extLst>
              <a:ext uri="{FF2B5EF4-FFF2-40B4-BE49-F238E27FC236}">
                <a16:creationId xmlns:a16="http://schemas.microsoft.com/office/drawing/2014/main" id="{9ABA151D-1821-4CE4-AA74-908B867B4B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593" y="2482354"/>
            <a:ext cx="551270" cy="551270"/>
          </a:xfrm>
          <a:prstGeom prst="rect">
            <a:avLst/>
          </a:prstGeom>
        </p:spPr>
      </p:pic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FF1B173D-CFF7-45C9-83FF-FEB5FE462FB2}"/>
              </a:ext>
            </a:extLst>
          </p:cNvPr>
          <p:cNvSpPr/>
          <p:nvPr/>
        </p:nvSpPr>
        <p:spPr>
          <a:xfrm>
            <a:off x="525303" y="4061182"/>
            <a:ext cx="268941" cy="295835"/>
          </a:xfrm>
          <a:custGeom>
            <a:avLst/>
            <a:gdLst>
              <a:gd name="connsiteX0" fmla="*/ 0 w 268941"/>
              <a:gd name="connsiteY0" fmla="*/ 161365 h 295835"/>
              <a:gd name="connsiteX1" fmla="*/ 17929 w 268941"/>
              <a:gd name="connsiteY1" fmla="*/ 233082 h 295835"/>
              <a:gd name="connsiteX2" fmla="*/ 161365 w 268941"/>
              <a:gd name="connsiteY2" fmla="*/ 233082 h 295835"/>
              <a:gd name="connsiteX3" fmla="*/ 197223 w 268941"/>
              <a:gd name="connsiteY3" fmla="*/ 295835 h 295835"/>
              <a:gd name="connsiteX4" fmla="*/ 206188 w 268941"/>
              <a:gd name="connsiteY4" fmla="*/ 224118 h 295835"/>
              <a:gd name="connsiteX5" fmla="*/ 259976 w 268941"/>
              <a:gd name="connsiteY5" fmla="*/ 224118 h 295835"/>
              <a:gd name="connsiteX6" fmla="*/ 268941 w 268941"/>
              <a:gd name="connsiteY6" fmla="*/ 8965 h 295835"/>
              <a:gd name="connsiteX7" fmla="*/ 152400 w 268941"/>
              <a:gd name="connsiteY7" fmla="*/ 0 h 295835"/>
              <a:gd name="connsiteX8" fmla="*/ 134470 w 268941"/>
              <a:gd name="connsiteY8" fmla="*/ 161365 h 295835"/>
              <a:gd name="connsiteX9" fmla="*/ 0 w 268941"/>
              <a:gd name="connsiteY9" fmla="*/ 161365 h 29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941" h="295835">
                <a:moveTo>
                  <a:pt x="0" y="161365"/>
                </a:moveTo>
                <a:lnTo>
                  <a:pt x="17929" y="233082"/>
                </a:lnTo>
                <a:lnTo>
                  <a:pt x="161365" y="233082"/>
                </a:lnTo>
                <a:lnTo>
                  <a:pt x="197223" y="295835"/>
                </a:lnTo>
                <a:lnTo>
                  <a:pt x="206188" y="224118"/>
                </a:lnTo>
                <a:lnTo>
                  <a:pt x="259976" y="224118"/>
                </a:lnTo>
                <a:lnTo>
                  <a:pt x="268941" y="8965"/>
                </a:lnTo>
                <a:lnTo>
                  <a:pt x="152400" y="0"/>
                </a:lnTo>
                <a:lnTo>
                  <a:pt x="134470" y="161365"/>
                </a:lnTo>
                <a:lnTo>
                  <a:pt x="0" y="161365"/>
                </a:lnTo>
                <a:close/>
              </a:path>
            </a:pathLst>
          </a:cu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596DB53B-0336-47E6-9D80-19F45CC279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90" y="3977352"/>
            <a:ext cx="551269" cy="55126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EDC76D-EECE-4570-83C7-9D3898ED5F14}"/>
              </a:ext>
            </a:extLst>
          </p:cNvPr>
          <p:cNvSpPr/>
          <p:nvPr/>
        </p:nvSpPr>
        <p:spPr>
          <a:xfrm>
            <a:off x="6751282" y="3781254"/>
            <a:ext cx="4856692" cy="1142715"/>
          </a:xfrm>
          <a:prstGeom prst="roundRect">
            <a:avLst>
              <a:gd name="adj" fmla="val 8342"/>
            </a:avLst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E01869-C6E8-45DC-8BAE-8CD4CF447E97}"/>
              </a:ext>
            </a:extLst>
          </p:cNvPr>
          <p:cNvSpPr txBox="1"/>
          <p:nvPr/>
        </p:nvSpPr>
        <p:spPr>
          <a:xfrm>
            <a:off x="7057521" y="3825493"/>
            <a:ext cx="819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rgbClr val="404040"/>
                </a:solidFill>
                <a:latin typeface="PT Sans Regular"/>
              </a:defRPr>
            </a:lvl1pPr>
          </a:lstStyle>
          <a:p>
            <a:pPr>
              <a:spcAft>
                <a:spcPts val="300"/>
              </a:spcAft>
            </a:pPr>
            <a:r>
              <a:rPr lang="ru-RU" sz="2800" b="1" dirty="0"/>
              <a:t>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D4642B-34DF-49C7-91AC-6F2C79FECF0D}"/>
              </a:ext>
            </a:extLst>
          </p:cNvPr>
          <p:cNvSpPr txBox="1"/>
          <p:nvPr/>
        </p:nvSpPr>
        <p:spPr>
          <a:xfrm>
            <a:off x="7731722" y="3899709"/>
            <a:ext cx="1865720" cy="39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PT Sans Regular"/>
              </a:rPr>
              <a:t>технологических партнеров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458422-00E5-4539-B49E-C8DCE19E244E}"/>
              </a:ext>
            </a:extLst>
          </p:cNvPr>
          <p:cNvSpPr txBox="1"/>
          <p:nvPr/>
        </p:nvSpPr>
        <p:spPr>
          <a:xfrm>
            <a:off x="6852384" y="4289838"/>
            <a:ext cx="4755589" cy="53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PT Sans Regular"/>
              </a:rPr>
              <a:t>технологический партнер – компания с необходимым референсом и компетенциями для успешного внедрения технических решений по маркировке товаров средствами идентификации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433C79-7020-4C9F-9578-9833D175DC44}"/>
              </a:ext>
            </a:extLst>
          </p:cNvPr>
          <p:cNvSpPr txBox="1"/>
          <p:nvPr/>
        </p:nvSpPr>
        <p:spPr>
          <a:xfrm>
            <a:off x="6852385" y="4036047"/>
            <a:ext cx="408482" cy="24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PT Sans Regular"/>
              </a:rPr>
              <a:t>до</a:t>
            </a:r>
          </a:p>
        </p:txBody>
      </p:sp>
    </p:spTree>
    <p:extLst>
      <p:ext uri="{BB962C8B-B14F-4D97-AF65-F5344CB8AC3E}">
        <p14:creationId xmlns:p14="http://schemas.microsoft.com/office/powerpoint/2010/main" val="373006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0">
            <a:extLst>
              <a:ext uri="{FF2B5EF4-FFF2-40B4-BE49-F238E27FC236}">
                <a16:creationId xmlns:a16="http://schemas.microsoft.com/office/drawing/2014/main" id="{214E7232-46CF-4783-8061-D650BF4CE426}"/>
              </a:ext>
            </a:extLst>
          </p:cNvPr>
          <p:cNvSpPr/>
          <p:nvPr/>
        </p:nvSpPr>
        <p:spPr>
          <a:xfrm>
            <a:off x="747095" y="295200"/>
            <a:ext cx="5196505" cy="683987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Что такое код маркировки?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9B8CC5CD-1039-4F46-8C60-EA2D4DE20065}"/>
              </a:ext>
            </a:extLst>
          </p:cNvPr>
          <p:cNvSpPr/>
          <p:nvPr/>
        </p:nvSpPr>
        <p:spPr>
          <a:xfrm>
            <a:off x="3332853" y="4557059"/>
            <a:ext cx="306173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=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PT Sans Caption" panose="020B0603020203020204" pitchFamily="34" charset="-52"/>
              <a:ea typeface="PT Sans Caption" panose="020B0603020203020204" pitchFamily="34" charset="-52"/>
              <a:cs typeface="+mn-cs"/>
            </a:endParaRPr>
          </a:p>
        </p:txBody>
      </p:sp>
      <p:sp>
        <p:nvSpPr>
          <p:cNvPr id="11" name="Скругленный прямоугольник 47">
            <a:extLst>
              <a:ext uri="{FF2B5EF4-FFF2-40B4-BE49-F238E27FC236}">
                <a16:creationId xmlns:a16="http://schemas.microsoft.com/office/drawing/2014/main" id="{64EB53B5-2D65-4537-A86D-AE9F562515F2}"/>
              </a:ext>
            </a:extLst>
          </p:cNvPr>
          <p:cNvSpPr/>
          <p:nvPr/>
        </p:nvSpPr>
        <p:spPr>
          <a:xfrm>
            <a:off x="8704792" y="4645474"/>
            <a:ext cx="2497257" cy="515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ПРОВЕРКИ</a:t>
            </a:r>
            <a:endParaRPr kumimoji="0" lang="ru-PT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52">
            <a:extLst>
              <a:ext uri="{FF2B5EF4-FFF2-40B4-BE49-F238E27FC236}">
                <a16:creationId xmlns:a16="http://schemas.microsoft.com/office/drawing/2014/main" id="{1C77F331-408E-4911-98FD-7C3700984B9D}"/>
              </a:ext>
            </a:extLst>
          </p:cNvPr>
          <p:cNvSpPr/>
          <p:nvPr/>
        </p:nvSpPr>
        <p:spPr>
          <a:xfrm>
            <a:off x="5861372" y="5066601"/>
            <a:ext cx="2007295" cy="435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СЕРИЙНЫЙ НОМЕР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3" name="Скругленный прямоугольник 53">
            <a:extLst>
              <a:ext uri="{FF2B5EF4-FFF2-40B4-BE49-F238E27FC236}">
                <a16:creationId xmlns:a16="http://schemas.microsoft.com/office/drawing/2014/main" id="{434D4199-377E-4A2A-B0FD-375C91E9F725}"/>
              </a:ext>
            </a:extLst>
          </p:cNvPr>
          <p:cNvSpPr/>
          <p:nvPr/>
        </p:nvSpPr>
        <p:spPr>
          <a:xfrm>
            <a:off x="3846371" y="4380064"/>
            <a:ext cx="4022298" cy="47320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ИДЕНТИФИКАЦИИ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3F9C10C9-2BAC-4950-B91E-87F91E8A08A6}"/>
              </a:ext>
            </a:extLst>
          </p:cNvPr>
          <p:cNvSpPr/>
          <p:nvPr/>
        </p:nvSpPr>
        <p:spPr>
          <a:xfrm>
            <a:off x="8123257" y="4584732"/>
            <a:ext cx="306173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+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PT Sans Caption" panose="020B0603020203020204" pitchFamily="34" charset="-52"/>
              <a:ea typeface="PT Sans Caption" panose="020B0603020203020204" pitchFamily="34" charset="-52"/>
              <a:cs typeface="+mn-cs"/>
            </a:endParaRPr>
          </a:p>
        </p:txBody>
      </p:sp>
      <p:sp>
        <p:nvSpPr>
          <p:cNvPr id="20" name="Скругленный прямоугольник 60">
            <a:extLst>
              <a:ext uri="{FF2B5EF4-FFF2-40B4-BE49-F238E27FC236}">
                <a16:creationId xmlns:a16="http://schemas.microsoft.com/office/drawing/2014/main" id="{BCB8BB95-0941-4D23-82A8-3C63920ECB19}"/>
              </a:ext>
            </a:extLst>
          </p:cNvPr>
          <p:cNvSpPr/>
          <p:nvPr/>
        </p:nvSpPr>
        <p:spPr>
          <a:xfrm>
            <a:off x="3838466" y="5073006"/>
            <a:ext cx="1400594" cy="4350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935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PT Sans Caption"/>
              </a:rPr>
              <a:t>КОД ТОВАРА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PT Sans Caption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520BB5F7-83D1-4387-BE4A-51F3DCCAA698}"/>
              </a:ext>
            </a:extLst>
          </p:cNvPr>
          <p:cNvSpPr/>
          <p:nvPr/>
        </p:nvSpPr>
        <p:spPr>
          <a:xfrm>
            <a:off x="5399494" y="4914773"/>
            <a:ext cx="306173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PT Sans Caption" panose="020B0603020203020204" pitchFamily="34" charset="-52"/>
                <a:ea typeface="PT Sans Caption" panose="020B0603020203020204" pitchFamily="34" charset="-52"/>
                <a:cs typeface="+mn-cs"/>
              </a:rPr>
              <a:t>+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PT Sans Caption" panose="020B0603020203020204" pitchFamily="34" charset="-52"/>
              <a:ea typeface="PT Sans Caption" panose="020B0603020203020204" pitchFamily="34" charset="-52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A58ACC-C75C-47D5-9BF1-1A51D4526A96}"/>
              </a:ext>
            </a:extLst>
          </p:cNvPr>
          <p:cNvSpPr/>
          <p:nvPr/>
        </p:nvSpPr>
        <p:spPr>
          <a:xfrm>
            <a:off x="1511921" y="1890960"/>
            <a:ext cx="9523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Код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itchFamily="34" charset="-52"/>
                <a:ea typeface="+mn-ea"/>
                <a:cs typeface="+mn-cs"/>
                <a:sym typeface="PT Sans Caption" panose="020B0603020203020204" pitchFamily="34" charset="0"/>
              </a:rPr>
              <a:t>маркировки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itchFamily="34" charset="-52"/>
                <a:ea typeface="+mn-ea"/>
                <a:cs typeface="+mn-cs"/>
              </a:rPr>
              <a:t>—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itchFamily="34" charset="-52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itchFamily="34" charset="-52"/>
                <a:ea typeface="+mn-ea"/>
                <a:cs typeface="+mn-cs"/>
                <a:sym typeface="PT Sans Caption" panose="020B0603020203020204" pitchFamily="34" charset="0"/>
              </a:rPr>
              <a:t>уникальный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itchFamily="34" charset="-52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код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каждой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единицы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товара,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генерируется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оператором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системы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с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помощью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криптографических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алгоритмов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и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предоставляется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участникам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оборота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товаров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 Caption" panose="020B0603020203020204" pitchFamily="34" charset="0"/>
              <a:ea typeface="+mn-ea"/>
              <a:cs typeface="+mn-cs"/>
              <a:sym typeface="PT Sans Caption" panose="020B0603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PT Sans Caption" panose="020B0603020203020204" pitchFamily="34" charset="0"/>
              <a:ea typeface="+mn-ea"/>
              <a:cs typeface="+mn-cs"/>
              <a:sym typeface="PT Sans Caption" panose="020B06030202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Обеспечивает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возможность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полной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прослеживаемости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каждой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единицы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товара с момента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её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ввода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в оборот до момента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её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вывода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T Sans Caption" panose="020B0603020203020204" pitchFamily="34" charset="0"/>
                <a:ea typeface="+mn-ea"/>
                <a:cs typeface="+mn-cs"/>
                <a:sym typeface="PT Sans Caption" panose="020B0603020203020204" pitchFamily="34" charset="0"/>
              </a:rPr>
              <a:t> из оборота.</a:t>
            </a:r>
          </a:p>
        </p:txBody>
      </p:sp>
      <p:pic>
        <p:nvPicPr>
          <p:cNvPr id="23" name="Picture 46">
            <a:extLst>
              <a:ext uri="{FF2B5EF4-FFF2-40B4-BE49-F238E27FC236}">
                <a16:creationId xmlns:a16="http://schemas.microsoft.com/office/drawing/2014/main" id="{1EFCFA5F-BF86-423B-B0BC-45F01B129E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820" y="4344704"/>
            <a:ext cx="1400594" cy="11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03">
            <a:extLst>
              <a:ext uri="{FF2B5EF4-FFF2-40B4-BE49-F238E27FC236}">
                <a16:creationId xmlns:a16="http://schemas.microsoft.com/office/drawing/2014/main" id="{BB9CCD52-DE05-CD43-BF6F-2B2C2670AFD3}"/>
              </a:ext>
            </a:extLst>
          </p:cNvPr>
          <p:cNvSpPr/>
          <p:nvPr/>
        </p:nvSpPr>
        <p:spPr>
          <a:xfrm>
            <a:off x="8032036" y="861128"/>
            <a:ext cx="1423880" cy="1789021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2E6716C-022A-8748-A90E-E09F4EFD81AF}"/>
              </a:ext>
            </a:extLst>
          </p:cNvPr>
          <p:cNvSpPr/>
          <p:nvPr/>
        </p:nvSpPr>
        <p:spPr>
          <a:xfrm>
            <a:off x="8052517" y="2201318"/>
            <a:ext cx="1384228" cy="1538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АГРЕГИРОВАНИЕ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23" name="Группа 113">
            <a:extLst>
              <a:ext uri="{FF2B5EF4-FFF2-40B4-BE49-F238E27FC236}">
                <a16:creationId xmlns:a16="http://schemas.microsoft.com/office/drawing/2014/main" id="{2687EF6B-6DFE-D749-BB4C-53DA218E51DF}"/>
              </a:ext>
            </a:extLst>
          </p:cNvPr>
          <p:cNvGrpSpPr>
            <a:grpSpLocks noChangeAspect="1"/>
          </p:cNvGrpSpPr>
          <p:nvPr/>
        </p:nvGrpSpPr>
        <p:grpSpPr>
          <a:xfrm>
            <a:off x="8210917" y="1019499"/>
            <a:ext cx="1080000" cy="1071912"/>
            <a:chOff x="6363951" y="5124357"/>
            <a:chExt cx="725433" cy="720000"/>
          </a:xfrm>
        </p:grpSpPr>
        <p:sp>
          <p:nvSpPr>
            <p:cNvPr id="24" name="Скругленный прямоугольник 116">
              <a:extLst>
                <a:ext uri="{FF2B5EF4-FFF2-40B4-BE49-F238E27FC236}">
                  <a16:creationId xmlns:a16="http://schemas.microsoft.com/office/drawing/2014/main" id="{2B4809EB-2567-FE4B-A0E5-A6A5F819F6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119">
              <a:extLst>
                <a:ext uri="{FF2B5EF4-FFF2-40B4-BE49-F238E27FC236}">
                  <a16:creationId xmlns:a16="http://schemas.microsoft.com/office/drawing/2014/main" id="{2861F850-6079-D44D-927B-E68758605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540649" y="5301920"/>
              <a:ext cx="362712" cy="362716"/>
            </a:xfrm>
            <a:prstGeom prst="rect">
              <a:avLst/>
            </a:prstGeom>
          </p:spPr>
        </p:pic>
      </p:grpSp>
      <p:sp>
        <p:nvSpPr>
          <p:cNvPr id="27" name="Скругленный прямоугольник 90">
            <a:extLst>
              <a:ext uri="{FF2B5EF4-FFF2-40B4-BE49-F238E27FC236}">
                <a16:creationId xmlns:a16="http://schemas.microsoft.com/office/drawing/2014/main" id="{7EF8CB4C-94E6-2245-A6EB-9F4D17FA59DA}"/>
              </a:ext>
            </a:extLst>
          </p:cNvPr>
          <p:cNvSpPr/>
          <p:nvPr/>
        </p:nvSpPr>
        <p:spPr>
          <a:xfrm>
            <a:off x="9824115" y="2770121"/>
            <a:ext cx="1423880" cy="1789021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AC7AE76F-E12A-3A4D-A637-E4AD8B8BB091}"/>
              </a:ext>
            </a:extLst>
          </p:cNvPr>
          <p:cNvSpPr/>
          <p:nvPr/>
        </p:nvSpPr>
        <p:spPr>
          <a:xfrm>
            <a:off x="9844596" y="4096243"/>
            <a:ext cx="1384228" cy="3206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5. ВЫВОД ИЗ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ОБОРОТА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37" name="Группа 93">
            <a:extLst>
              <a:ext uri="{FF2B5EF4-FFF2-40B4-BE49-F238E27FC236}">
                <a16:creationId xmlns:a16="http://schemas.microsoft.com/office/drawing/2014/main" id="{D4F3D0B3-7844-9849-A0F2-E5A76614665E}"/>
              </a:ext>
            </a:extLst>
          </p:cNvPr>
          <p:cNvGrpSpPr>
            <a:grpSpLocks noChangeAspect="1"/>
          </p:cNvGrpSpPr>
          <p:nvPr/>
        </p:nvGrpSpPr>
        <p:grpSpPr>
          <a:xfrm>
            <a:off x="10002996" y="2928492"/>
            <a:ext cx="1080000" cy="1071912"/>
            <a:chOff x="6363951" y="5124357"/>
            <a:chExt cx="725433" cy="720000"/>
          </a:xfrm>
        </p:grpSpPr>
        <p:sp>
          <p:nvSpPr>
            <p:cNvPr id="38" name="Скругленный прямоугольник 96">
              <a:extLst>
                <a:ext uri="{FF2B5EF4-FFF2-40B4-BE49-F238E27FC236}">
                  <a16:creationId xmlns:a16="http://schemas.microsoft.com/office/drawing/2014/main" id="{5047F236-4427-0448-93EE-1B06DF0091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39" name="Рисунок 97">
              <a:extLst>
                <a:ext uri="{FF2B5EF4-FFF2-40B4-BE49-F238E27FC236}">
                  <a16:creationId xmlns:a16="http://schemas.microsoft.com/office/drawing/2014/main" id="{AE566B46-F6E1-A145-934F-2C5C1CA2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540649" y="5289447"/>
              <a:ext cx="362712" cy="362712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68">
            <a:extLst>
              <a:ext uri="{FF2B5EF4-FFF2-40B4-BE49-F238E27FC236}">
                <a16:creationId xmlns:a16="http://schemas.microsoft.com/office/drawing/2014/main" id="{3110C031-1E1C-D846-8E61-E0FC50AA57DA}"/>
              </a:ext>
            </a:extLst>
          </p:cNvPr>
          <p:cNvSpPr/>
          <p:nvPr/>
        </p:nvSpPr>
        <p:spPr>
          <a:xfrm>
            <a:off x="8025095" y="4715665"/>
            <a:ext cx="1423880" cy="1789021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2556A6D7-FC16-D247-8154-BB61EFF79B79}"/>
              </a:ext>
            </a:extLst>
          </p:cNvPr>
          <p:cNvSpPr/>
          <p:nvPr/>
        </p:nvSpPr>
        <p:spPr>
          <a:xfrm>
            <a:off x="8045576" y="6041787"/>
            <a:ext cx="1384228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РОЗНИЧНАЯ ПРОДАЖА </a:t>
            </a:r>
            <a:r>
              <a:rPr kumimoji="0" lang="en-US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(</a:t>
            </a: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ККТ</a:t>
            </a:r>
            <a:r>
              <a:rPr kumimoji="0" lang="en-US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)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3" name="Группа 4">
            <a:extLst>
              <a:ext uri="{FF2B5EF4-FFF2-40B4-BE49-F238E27FC236}">
                <a16:creationId xmlns:a16="http://schemas.microsoft.com/office/drawing/2014/main" id="{776EFDBE-EB29-B04C-A027-82FE7B9AAC99}"/>
              </a:ext>
            </a:extLst>
          </p:cNvPr>
          <p:cNvGrpSpPr>
            <a:grpSpLocks noChangeAspect="1"/>
          </p:cNvGrpSpPr>
          <p:nvPr/>
        </p:nvGrpSpPr>
        <p:grpSpPr>
          <a:xfrm>
            <a:off x="8203976" y="4874036"/>
            <a:ext cx="1080000" cy="1071912"/>
            <a:chOff x="6363951" y="5124357"/>
            <a:chExt cx="725433" cy="720000"/>
          </a:xfrm>
        </p:grpSpPr>
        <p:sp>
          <p:nvSpPr>
            <p:cNvPr id="44" name="Скругленный прямоугольник 138">
              <a:extLst>
                <a:ext uri="{FF2B5EF4-FFF2-40B4-BE49-F238E27FC236}">
                  <a16:creationId xmlns:a16="http://schemas.microsoft.com/office/drawing/2014/main" id="{8AC00442-4E2A-AD4A-93B4-FCEC0EC6F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45" name="Рисунок 61" descr="Изображение выглядит как посуда, тарелка, рисунок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FC3F309C-F6DE-E84C-93BC-7DD37F666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0214" y="5298251"/>
              <a:ext cx="362712" cy="362716"/>
            </a:xfrm>
            <a:prstGeom prst="rect">
              <a:avLst/>
            </a:prstGeom>
          </p:spPr>
        </p:pic>
      </p:grpSp>
      <p:sp>
        <p:nvSpPr>
          <p:cNvPr id="47" name="Скругленный прямоугольник 76">
            <a:extLst>
              <a:ext uri="{FF2B5EF4-FFF2-40B4-BE49-F238E27FC236}">
                <a16:creationId xmlns:a16="http://schemas.microsoft.com/office/drawing/2014/main" id="{C94B59D3-3134-EF4B-8C95-112404C1CAA2}"/>
              </a:ext>
            </a:extLst>
          </p:cNvPr>
          <p:cNvSpPr/>
          <p:nvPr/>
        </p:nvSpPr>
        <p:spPr>
          <a:xfrm>
            <a:off x="9835032" y="4710173"/>
            <a:ext cx="1423880" cy="1789021"/>
          </a:xfrm>
          <a:prstGeom prst="round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E062CB31-1B50-9440-82D1-57D4C8529385}"/>
              </a:ext>
            </a:extLst>
          </p:cNvPr>
          <p:cNvSpPr/>
          <p:nvPr/>
        </p:nvSpPr>
        <p:spPr>
          <a:xfrm>
            <a:off x="9855513" y="6078499"/>
            <a:ext cx="1384228" cy="1538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ПРОЧИЕ ПРИЧИНЫ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49" name="Группа 82">
            <a:extLst>
              <a:ext uri="{FF2B5EF4-FFF2-40B4-BE49-F238E27FC236}">
                <a16:creationId xmlns:a16="http://schemas.microsoft.com/office/drawing/2014/main" id="{77BEAF12-3F51-754B-BAB7-65960A6C7691}"/>
              </a:ext>
            </a:extLst>
          </p:cNvPr>
          <p:cNvGrpSpPr>
            <a:grpSpLocks noChangeAspect="1"/>
          </p:cNvGrpSpPr>
          <p:nvPr/>
        </p:nvGrpSpPr>
        <p:grpSpPr>
          <a:xfrm>
            <a:off x="10013913" y="4868544"/>
            <a:ext cx="1080000" cy="1071912"/>
            <a:chOff x="6363951" y="5124357"/>
            <a:chExt cx="725433" cy="720000"/>
          </a:xfrm>
        </p:grpSpPr>
        <p:sp>
          <p:nvSpPr>
            <p:cNvPr id="50" name="Скругленный прямоугольник 83">
              <a:extLst>
                <a:ext uri="{FF2B5EF4-FFF2-40B4-BE49-F238E27FC236}">
                  <a16:creationId xmlns:a16="http://schemas.microsoft.com/office/drawing/2014/main" id="{859AAD25-A33A-7445-9EF2-C005DC65A9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51" name="Рисунок 86">
              <a:extLst>
                <a:ext uri="{FF2B5EF4-FFF2-40B4-BE49-F238E27FC236}">
                  <a16:creationId xmlns:a16="http://schemas.microsoft.com/office/drawing/2014/main" id="{D0AD8651-FCDA-204A-84C6-0F76E1FA4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537978" y="5301940"/>
              <a:ext cx="362714" cy="362716"/>
            </a:xfrm>
            <a:prstGeom prst="rect">
              <a:avLst/>
            </a:prstGeom>
          </p:spPr>
        </p:pic>
      </p:grpSp>
      <p:sp>
        <p:nvSpPr>
          <p:cNvPr id="54" name="Rectangle 24">
            <a:extLst>
              <a:ext uri="{FF2B5EF4-FFF2-40B4-BE49-F238E27FC236}">
                <a16:creationId xmlns:a16="http://schemas.microsoft.com/office/drawing/2014/main" id="{EF8E1AA6-BA07-A64A-ACE4-CCE57D05A094}"/>
              </a:ext>
            </a:extLst>
          </p:cNvPr>
          <p:cNvSpPr/>
          <p:nvPr/>
        </p:nvSpPr>
        <p:spPr>
          <a:xfrm>
            <a:off x="6234345" y="6078499"/>
            <a:ext cx="1384228" cy="1538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ПЕРЕМАРКИРОВКА</a:t>
            </a:r>
            <a:endParaRPr kumimoji="0" lang="ru-RU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sp>
        <p:nvSpPr>
          <p:cNvPr id="65" name="Скругленный прямоугольник 147">
            <a:extLst>
              <a:ext uri="{FF2B5EF4-FFF2-40B4-BE49-F238E27FC236}">
                <a16:creationId xmlns:a16="http://schemas.microsoft.com/office/drawing/2014/main" id="{C77D18D7-378D-1346-806E-34B576165134}"/>
              </a:ext>
            </a:extLst>
          </p:cNvPr>
          <p:cNvSpPr/>
          <p:nvPr/>
        </p:nvSpPr>
        <p:spPr>
          <a:xfrm>
            <a:off x="8025095" y="2770121"/>
            <a:ext cx="1423880" cy="1789021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id="{40818AF3-09C6-F947-A91E-9FB7DB069D86}"/>
              </a:ext>
            </a:extLst>
          </p:cNvPr>
          <p:cNvSpPr/>
          <p:nvPr/>
        </p:nvSpPr>
        <p:spPr>
          <a:xfrm>
            <a:off x="8045576" y="4096243"/>
            <a:ext cx="1384228" cy="3206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4. ПЕРЕДАЧА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ПРАВ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67" name="Группа 149">
            <a:extLst>
              <a:ext uri="{FF2B5EF4-FFF2-40B4-BE49-F238E27FC236}">
                <a16:creationId xmlns:a16="http://schemas.microsoft.com/office/drawing/2014/main" id="{A1C10B54-D6F8-A644-AEAF-3BC62774EF24}"/>
              </a:ext>
            </a:extLst>
          </p:cNvPr>
          <p:cNvGrpSpPr>
            <a:grpSpLocks noChangeAspect="1"/>
          </p:cNvGrpSpPr>
          <p:nvPr/>
        </p:nvGrpSpPr>
        <p:grpSpPr>
          <a:xfrm>
            <a:off x="8203976" y="2928492"/>
            <a:ext cx="1080000" cy="1071912"/>
            <a:chOff x="6363951" y="5124357"/>
            <a:chExt cx="725433" cy="720000"/>
          </a:xfrm>
        </p:grpSpPr>
        <p:sp>
          <p:nvSpPr>
            <p:cNvPr id="68" name="Скругленный прямоугольник 150">
              <a:extLst>
                <a:ext uri="{FF2B5EF4-FFF2-40B4-BE49-F238E27FC236}">
                  <a16:creationId xmlns:a16="http://schemas.microsoft.com/office/drawing/2014/main" id="{EFFB3D1F-5A00-7B42-A52D-B3C71EC56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69" name="Рисунок 151">
              <a:extLst>
                <a:ext uri="{FF2B5EF4-FFF2-40B4-BE49-F238E27FC236}">
                  <a16:creationId xmlns:a16="http://schemas.microsoft.com/office/drawing/2014/main" id="{A20D1E36-DF9E-7A44-AB14-08FD49EB5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545311" y="5289448"/>
              <a:ext cx="362712" cy="362712"/>
            </a:xfrm>
            <a:prstGeom prst="rect">
              <a:avLst/>
            </a:prstGeom>
          </p:spPr>
        </p:pic>
      </p:grpSp>
      <p:sp>
        <p:nvSpPr>
          <p:cNvPr id="71" name="Скругленный прямоугольник 153">
            <a:extLst>
              <a:ext uri="{FF2B5EF4-FFF2-40B4-BE49-F238E27FC236}">
                <a16:creationId xmlns:a16="http://schemas.microsoft.com/office/drawing/2014/main" id="{0AABB5FF-628D-FF40-AD04-0845BC2722BC}"/>
              </a:ext>
            </a:extLst>
          </p:cNvPr>
          <p:cNvSpPr/>
          <p:nvPr/>
        </p:nvSpPr>
        <p:spPr>
          <a:xfrm>
            <a:off x="6213864" y="2770120"/>
            <a:ext cx="1423880" cy="1789021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id="{1E79E372-9FE0-B544-B72A-C604FDF4A867}"/>
              </a:ext>
            </a:extLst>
          </p:cNvPr>
          <p:cNvSpPr/>
          <p:nvPr/>
        </p:nvSpPr>
        <p:spPr>
          <a:xfrm>
            <a:off x="6234345" y="4138446"/>
            <a:ext cx="1384228" cy="1538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3. ВВОД В ОБОРОТ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73" name="Группа 155">
            <a:extLst>
              <a:ext uri="{FF2B5EF4-FFF2-40B4-BE49-F238E27FC236}">
                <a16:creationId xmlns:a16="http://schemas.microsoft.com/office/drawing/2014/main" id="{A146706A-F35E-2648-9C3B-94967E48643B}"/>
              </a:ext>
            </a:extLst>
          </p:cNvPr>
          <p:cNvGrpSpPr>
            <a:grpSpLocks noChangeAspect="1"/>
          </p:cNvGrpSpPr>
          <p:nvPr/>
        </p:nvGrpSpPr>
        <p:grpSpPr>
          <a:xfrm>
            <a:off x="6392745" y="2928491"/>
            <a:ext cx="1080000" cy="1071912"/>
            <a:chOff x="6363951" y="5124357"/>
            <a:chExt cx="725433" cy="720000"/>
          </a:xfrm>
        </p:grpSpPr>
        <p:sp>
          <p:nvSpPr>
            <p:cNvPr id="74" name="Скругленный прямоугольник 156">
              <a:extLst>
                <a:ext uri="{FF2B5EF4-FFF2-40B4-BE49-F238E27FC236}">
                  <a16:creationId xmlns:a16="http://schemas.microsoft.com/office/drawing/2014/main" id="{99754F62-C743-F947-AA1C-0360FA30A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75" name="Рисунок 157">
              <a:extLst>
                <a:ext uri="{FF2B5EF4-FFF2-40B4-BE49-F238E27FC236}">
                  <a16:creationId xmlns:a16="http://schemas.microsoft.com/office/drawing/2014/main" id="{AF2942E0-8BD2-3B41-996D-23944AE1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545311" y="5296174"/>
              <a:ext cx="362712" cy="362712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165">
            <a:extLst>
              <a:ext uri="{FF2B5EF4-FFF2-40B4-BE49-F238E27FC236}">
                <a16:creationId xmlns:a16="http://schemas.microsoft.com/office/drawing/2014/main" id="{06E71FDE-3C62-1241-8315-07FF2179DA2D}"/>
              </a:ext>
            </a:extLst>
          </p:cNvPr>
          <p:cNvSpPr/>
          <p:nvPr/>
        </p:nvSpPr>
        <p:spPr>
          <a:xfrm>
            <a:off x="2573629" y="2762781"/>
            <a:ext cx="1423880" cy="1789021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8" name="Rectangle 24">
            <a:extLst>
              <a:ext uri="{FF2B5EF4-FFF2-40B4-BE49-F238E27FC236}">
                <a16:creationId xmlns:a16="http://schemas.microsoft.com/office/drawing/2014/main" id="{7091F2C8-79F1-3F42-8801-7C00CED18159}"/>
              </a:ext>
            </a:extLst>
          </p:cNvPr>
          <p:cNvSpPr/>
          <p:nvPr/>
        </p:nvSpPr>
        <p:spPr>
          <a:xfrm>
            <a:off x="2594110" y="4088903"/>
            <a:ext cx="1384228" cy="3206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1. ОПИСАНИЕ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ТОВАРОВ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79" name="Группа 167">
            <a:extLst>
              <a:ext uri="{FF2B5EF4-FFF2-40B4-BE49-F238E27FC236}">
                <a16:creationId xmlns:a16="http://schemas.microsoft.com/office/drawing/2014/main" id="{BF283B83-8C24-CC46-AC8E-CD5DB12528B4}"/>
              </a:ext>
            </a:extLst>
          </p:cNvPr>
          <p:cNvGrpSpPr>
            <a:grpSpLocks noChangeAspect="1"/>
          </p:cNvGrpSpPr>
          <p:nvPr/>
        </p:nvGrpSpPr>
        <p:grpSpPr>
          <a:xfrm>
            <a:off x="2752510" y="2921152"/>
            <a:ext cx="1080000" cy="1071912"/>
            <a:chOff x="6363951" y="5124357"/>
            <a:chExt cx="725433" cy="720000"/>
          </a:xfrm>
        </p:grpSpPr>
        <p:sp>
          <p:nvSpPr>
            <p:cNvPr id="80" name="Скругленный прямоугольник 168">
              <a:extLst>
                <a:ext uri="{FF2B5EF4-FFF2-40B4-BE49-F238E27FC236}">
                  <a16:creationId xmlns:a16="http://schemas.microsoft.com/office/drawing/2014/main" id="{200F8587-B1E6-E743-8C30-2C2197E61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81" name="Рисунок 169">
              <a:extLst>
                <a:ext uri="{FF2B5EF4-FFF2-40B4-BE49-F238E27FC236}">
                  <a16:creationId xmlns:a16="http://schemas.microsoft.com/office/drawing/2014/main" id="{F2600DC1-3D64-F44E-B550-C6A5D57BE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6540648" y="5274695"/>
              <a:ext cx="362714" cy="362716"/>
            </a:xfrm>
            <a:prstGeom prst="rect">
              <a:avLst/>
            </a:prstGeom>
          </p:spPr>
        </p:pic>
      </p:grpSp>
      <p:cxnSp>
        <p:nvCxnSpPr>
          <p:cNvPr id="83" name="Прямая соединительная линия 170">
            <a:extLst>
              <a:ext uri="{FF2B5EF4-FFF2-40B4-BE49-F238E27FC236}">
                <a16:creationId xmlns:a16="http://schemas.microsoft.com/office/drawing/2014/main" id="{07AA618F-BA4C-0548-996E-98A822222CA7}"/>
              </a:ext>
            </a:extLst>
          </p:cNvPr>
          <p:cNvCxnSpPr>
            <a:cxnSpLocks/>
          </p:cNvCxnSpPr>
          <p:nvPr/>
        </p:nvCxnSpPr>
        <p:spPr>
          <a:xfrm>
            <a:off x="3978338" y="3929443"/>
            <a:ext cx="412136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Овал 171">
            <a:extLst>
              <a:ext uri="{FF2B5EF4-FFF2-40B4-BE49-F238E27FC236}">
                <a16:creationId xmlns:a16="http://schemas.microsoft.com/office/drawing/2014/main" id="{A4EC9CAC-E468-774B-A453-827A3B264185}"/>
              </a:ext>
            </a:extLst>
          </p:cNvPr>
          <p:cNvSpPr/>
          <p:nvPr/>
        </p:nvSpPr>
        <p:spPr>
          <a:xfrm rot="5400000">
            <a:off x="3913465" y="3864300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88" name="Прямая соединительная линия 182">
            <a:extLst>
              <a:ext uri="{FF2B5EF4-FFF2-40B4-BE49-F238E27FC236}">
                <a16:creationId xmlns:a16="http://schemas.microsoft.com/office/drawing/2014/main" id="{CA6BB656-392F-2449-B456-4EBB48DB65FD}"/>
              </a:ext>
            </a:extLst>
          </p:cNvPr>
          <p:cNvCxnSpPr>
            <a:cxnSpLocks/>
          </p:cNvCxnSpPr>
          <p:nvPr/>
        </p:nvCxnSpPr>
        <p:spPr>
          <a:xfrm>
            <a:off x="7634004" y="3902810"/>
            <a:ext cx="398034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183">
            <a:extLst>
              <a:ext uri="{FF2B5EF4-FFF2-40B4-BE49-F238E27FC236}">
                <a16:creationId xmlns:a16="http://schemas.microsoft.com/office/drawing/2014/main" id="{9B8BCC9D-0847-D74A-B551-0E6BC53FA079}"/>
              </a:ext>
            </a:extLst>
          </p:cNvPr>
          <p:cNvSpPr/>
          <p:nvPr/>
        </p:nvSpPr>
        <p:spPr>
          <a:xfrm rot="5400000">
            <a:off x="7569131" y="3837667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91" name="Прямая соединительная линия 185">
            <a:extLst>
              <a:ext uri="{FF2B5EF4-FFF2-40B4-BE49-F238E27FC236}">
                <a16:creationId xmlns:a16="http://schemas.microsoft.com/office/drawing/2014/main" id="{0D42675C-3FAB-2546-BB20-319EBEA46259}"/>
              </a:ext>
            </a:extLst>
          </p:cNvPr>
          <p:cNvCxnSpPr>
            <a:cxnSpLocks/>
          </p:cNvCxnSpPr>
          <p:nvPr/>
        </p:nvCxnSpPr>
        <p:spPr>
          <a:xfrm>
            <a:off x="9426081" y="3901369"/>
            <a:ext cx="398034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Овал 186">
            <a:extLst>
              <a:ext uri="{FF2B5EF4-FFF2-40B4-BE49-F238E27FC236}">
                <a16:creationId xmlns:a16="http://schemas.microsoft.com/office/drawing/2014/main" id="{ACA0B45B-F6DC-0F44-B047-1673F11E4C08}"/>
              </a:ext>
            </a:extLst>
          </p:cNvPr>
          <p:cNvSpPr/>
          <p:nvPr/>
        </p:nvSpPr>
        <p:spPr>
          <a:xfrm rot="5400000">
            <a:off x="9361208" y="3836226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94" name="Прямая соединительная линия 191">
            <a:extLst>
              <a:ext uri="{FF2B5EF4-FFF2-40B4-BE49-F238E27FC236}">
                <a16:creationId xmlns:a16="http://schemas.microsoft.com/office/drawing/2014/main" id="{1DA8B36C-481E-564A-B0C3-79913D4911E4}"/>
              </a:ext>
            </a:extLst>
          </p:cNvPr>
          <p:cNvCxnSpPr>
            <a:cxnSpLocks/>
          </p:cNvCxnSpPr>
          <p:nvPr/>
        </p:nvCxnSpPr>
        <p:spPr>
          <a:xfrm>
            <a:off x="11017854" y="4439357"/>
            <a:ext cx="0" cy="270817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192">
            <a:extLst>
              <a:ext uri="{FF2B5EF4-FFF2-40B4-BE49-F238E27FC236}">
                <a16:creationId xmlns:a16="http://schemas.microsoft.com/office/drawing/2014/main" id="{FA1D332D-17BA-174C-BABF-E367D1BA1793}"/>
              </a:ext>
            </a:extLst>
          </p:cNvPr>
          <p:cNvSpPr/>
          <p:nvPr/>
        </p:nvSpPr>
        <p:spPr>
          <a:xfrm rot="10800000">
            <a:off x="10953250" y="4374483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97" name="Прямая соединительная линия 197">
            <a:extLst>
              <a:ext uri="{FF2B5EF4-FFF2-40B4-BE49-F238E27FC236}">
                <a16:creationId xmlns:a16="http://schemas.microsoft.com/office/drawing/2014/main" id="{5A3ADFFB-A6BE-B440-A757-EC151825426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431013" y="1985706"/>
            <a:ext cx="582900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198">
            <a:extLst>
              <a:ext uri="{FF2B5EF4-FFF2-40B4-BE49-F238E27FC236}">
                <a16:creationId xmlns:a16="http://schemas.microsoft.com/office/drawing/2014/main" id="{89DC3E23-BF19-3A4D-806F-8868010E3BB6}"/>
              </a:ext>
            </a:extLst>
          </p:cNvPr>
          <p:cNvSpPr/>
          <p:nvPr/>
        </p:nvSpPr>
        <p:spPr>
          <a:xfrm rot="5400000" flipH="1" flipV="1">
            <a:off x="9366140" y="1921103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99" name="Прямая соединительная линия 199">
            <a:extLst>
              <a:ext uri="{FF2B5EF4-FFF2-40B4-BE49-F238E27FC236}">
                <a16:creationId xmlns:a16="http://schemas.microsoft.com/office/drawing/2014/main" id="{5BC4FAB1-52CC-9240-813D-2B9ECC046E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13913" y="1985706"/>
            <a:ext cx="0" cy="783706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208">
            <a:extLst>
              <a:ext uri="{FF2B5EF4-FFF2-40B4-BE49-F238E27FC236}">
                <a16:creationId xmlns:a16="http://schemas.microsoft.com/office/drawing/2014/main" id="{C33BD4C3-A353-4244-8709-29EDC6C85AA6}"/>
              </a:ext>
            </a:extLst>
          </p:cNvPr>
          <p:cNvCxnSpPr>
            <a:cxnSpLocks/>
          </p:cNvCxnSpPr>
          <p:nvPr/>
        </p:nvCxnSpPr>
        <p:spPr>
          <a:xfrm>
            <a:off x="8448171" y="2574020"/>
            <a:ext cx="2063" cy="205236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вал 174">
            <a:extLst>
              <a:ext uri="{FF2B5EF4-FFF2-40B4-BE49-F238E27FC236}">
                <a16:creationId xmlns:a16="http://schemas.microsoft.com/office/drawing/2014/main" id="{926208E8-A34F-D446-AA84-F805D6DFBAF5}"/>
              </a:ext>
            </a:extLst>
          </p:cNvPr>
          <p:cNvSpPr/>
          <p:nvPr/>
        </p:nvSpPr>
        <p:spPr>
          <a:xfrm rot="10800000">
            <a:off x="8389386" y="2434430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D0A81660-326A-934A-B71E-FB3A18B977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49136" y="1991922"/>
            <a:ext cx="582900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Овал 104">
            <a:extLst>
              <a:ext uri="{FF2B5EF4-FFF2-40B4-BE49-F238E27FC236}">
                <a16:creationId xmlns:a16="http://schemas.microsoft.com/office/drawing/2014/main" id="{FF95B8CE-D7CD-B849-91D3-F6E4097819F5}"/>
              </a:ext>
            </a:extLst>
          </p:cNvPr>
          <p:cNvSpPr/>
          <p:nvPr/>
        </p:nvSpPr>
        <p:spPr>
          <a:xfrm rot="16200000" flipV="1">
            <a:off x="7967163" y="1927319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105" name="Прямая соединительная линия 105">
            <a:extLst>
              <a:ext uri="{FF2B5EF4-FFF2-40B4-BE49-F238E27FC236}">
                <a16:creationId xmlns:a16="http://schemas.microsoft.com/office/drawing/2014/main" id="{6BF5AAC7-0CC5-1948-B181-EC9434E8925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449136" y="1991922"/>
            <a:ext cx="0" cy="783706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Скругленный прямоугольник 159">
            <a:extLst>
              <a:ext uri="{FF2B5EF4-FFF2-40B4-BE49-F238E27FC236}">
                <a16:creationId xmlns:a16="http://schemas.microsoft.com/office/drawing/2014/main" id="{3006ABCC-5B77-E74C-80D2-0D6A80A8FB76}"/>
              </a:ext>
            </a:extLst>
          </p:cNvPr>
          <p:cNvSpPr/>
          <p:nvPr/>
        </p:nvSpPr>
        <p:spPr>
          <a:xfrm>
            <a:off x="4393320" y="2762781"/>
            <a:ext cx="1423880" cy="1789021"/>
          </a:xfrm>
          <a:prstGeom prst="roundRect">
            <a:avLst/>
          </a:prstGeom>
          <a:solidFill>
            <a:srgbClr val="F6F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8" name="Rectangle 24">
            <a:extLst>
              <a:ext uri="{FF2B5EF4-FFF2-40B4-BE49-F238E27FC236}">
                <a16:creationId xmlns:a16="http://schemas.microsoft.com/office/drawing/2014/main" id="{B93826C0-87C7-CF4A-97FC-986FCF6972C5}"/>
              </a:ext>
            </a:extLst>
          </p:cNvPr>
          <p:cNvSpPr/>
          <p:nvPr/>
        </p:nvSpPr>
        <p:spPr>
          <a:xfrm>
            <a:off x="4413801" y="4088903"/>
            <a:ext cx="1384228" cy="3206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2. ЭМИССИЯ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КОДОВ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109" name="Группа 161">
            <a:extLst>
              <a:ext uri="{FF2B5EF4-FFF2-40B4-BE49-F238E27FC236}">
                <a16:creationId xmlns:a16="http://schemas.microsoft.com/office/drawing/2014/main" id="{CC0EBAF0-057A-5F43-BCFC-1A6F37BA6637}"/>
              </a:ext>
            </a:extLst>
          </p:cNvPr>
          <p:cNvGrpSpPr>
            <a:grpSpLocks noChangeAspect="1"/>
          </p:cNvGrpSpPr>
          <p:nvPr/>
        </p:nvGrpSpPr>
        <p:grpSpPr>
          <a:xfrm>
            <a:off x="4572201" y="2921152"/>
            <a:ext cx="1080000" cy="1071912"/>
            <a:chOff x="6363951" y="5124357"/>
            <a:chExt cx="725433" cy="720000"/>
          </a:xfrm>
        </p:grpSpPr>
        <p:sp>
          <p:nvSpPr>
            <p:cNvPr id="110" name="Скругленный прямоугольник 162">
              <a:extLst>
                <a:ext uri="{FF2B5EF4-FFF2-40B4-BE49-F238E27FC236}">
                  <a16:creationId xmlns:a16="http://schemas.microsoft.com/office/drawing/2014/main" id="{C5A1DD99-7194-F044-BECF-4AE067DD8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63951" y="5124357"/>
              <a:ext cx="725433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pic>
          <p:nvPicPr>
            <p:cNvPr id="111" name="Рисунок 163">
              <a:extLst>
                <a:ext uri="{FF2B5EF4-FFF2-40B4-BE49-F238E27FC236}">
                  <a16:creationId xmlns:a16="http://schemas.microsoft.com/office/drawing/2014/main" id="{0691313E-AE34-4842-9512-F79E96CA8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6538737" y="5306356"/>
              <a:ext cx="362712" cy="362716"/>
            </a:xfrm>
            <a:prstGeom prst="rect">
              <a:avLst/>
            </a:prstGeom>
          </p:spPr>
        </p:pic>
      </p:grpSp>
      <p:cxnSp>
        <p:nvCxnSpPr>
          <p:cNvPr id="113" name="Прямая соединительная линия 176">
            <a:extLst>
              <a:ext uri="{FF2B5EF4-FFF2-40B4-BE49-F238E27FC236}">
                <a16:creationId xmlns:a16="http://schemas.microsoft.com/office/drawing/2014/main" id="{2E0A50F5-8CE4-FD47-9B44-E60BD0F649C8}"/>
              </a:ext>
            </a:extLst>
          </p:cNvPr>
          <p:cNvCxnSpPr>
            <a:cxnSpLocks/>
          </p:cNvCxnSpPr>
          <p:nvPr/>
        </p:nvCxnSpPr>
        <p:spPr>
          <a:xfrm flipH="1">
            <a:off x="5812418" y="3927007"/>
            <a:ext cx="415328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Овал 177">
            <a:extLst>
              <a:ext uri="{FF2B5EF4-FFF2-40B4-BE49-F238E27FC236}">
                <a16:creationId xmlns:a16="http://schemas.microsoft.com/office/drawing/2014/main" id="{A44285D8-1A60-3E46-83D8-B93E12A34E00}"/>
              </a:ext>
            </a:extLst>
          </p:cNvPr>
          <p:cNvSpPr/>
          <p:nvPr/>
        </p:nvSpPr>
        <p:spPr>
          <a:xfrm rot="5400000">
            <a:off x="5747545" y="3861864"/>
            <a:ext cx="129746" cy="129746"/>
          </a:xfrm>
          <a:prstGeom prst="ellipse">
            <a:avLst/>
          </a:prstGeom>
          <a:solidFill>
            <a:srgbClr val="F6F52E"/>
          </a:solidFill>
          <a:ln w="25400"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PT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grpSp>
        <p:nvGrpSpPr>
          <p:cNvPr id="116" name="Группа 106">
            <a:extLst>
              <a:ext uri="{FF2B5EF4-FFF2-40B4-BE49-F238E27FC236}">
                <a16:creationId xmlns:a16="http://schemas.microsoft.com/office/drawing/2014/main" id="{0B48B628-2292-4E4F-BF3D-043EB1A1F33A}"/>
              </a:ext>
            </a:extLst>
          </p:cNvPr>
          <p:cNvGrpSpPr/>
          <p:nvPr/>
        </p:nvGrpSpPr>
        <p:grpSpPr>
          <a:xfrm rot="10800000" flipH="1" flipV="1">
            <a:off x="9644820" y="4365204"/>
            <a:ext cx="484010" cy="848309"/>
            <a:chOff x="4083592" y="3576594"/>
            <a:chExt cx="484010" cy="848309"/>
          </a:xfrm>
        </p:grpSpPr>
        <p:cxnSp>
          <p:nvCxnSpPr>
            <p:cNvPr id="118" name="Прямая соединительная линия 107">
              <a:extLst>
                <a:ext uri="{FF2B5EF4-FFF2-40B4-BE49-F238E27FC236}">
                  <a16:creationId xmlns:a16="http://schemas.microsoft.com/office/drawing/2014/main" id="{420BE519-7872-2747-B995-21DF19F4641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083592" y="3641197"/>
              <a:ext cx="419137" cy="0"/>
            </a:xfrm>
            <a:prstGeom prst="line">
              <a:avLst/>
            </a:prstGeom>
            <a:ln w="25400">
              <a:solidFill>
                <a:srgbClr val="6D6E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Овал 108">
              <a:extLst>
                <a:ext uri="{FF2B5EF4-FFF2-40B4-BE49-F238E27FC236}">
                  <a16:creationId xmlns:a16="http://schemas.microsoft.com/office/drawing/2014/main" id="{FBCCA8D4-7429-6E4B-BD74-35DC1CDC1942}"/>
                </a:ext>
              </a:extLst>
            </p:cNvPr>
            <p:cNvSpPr/>
            <p:nvPr/>
          </p:nvSpPr>
          <p:spPr>
            <a:xfrm rot="5400000" flipH="1">
              <a:off x="4437856" y="3576594"/>
              <a:ext cx="129746" cy="129746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6D6E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cxnSp>
          <p:nvCxnSpPr>
            <p:cNvPr id="120" name="Прямая соединительная линия 109">
              <a:extLst>
                <a:ext uri="{FF2B5EF4-FFF2-40B4-BE49-F238E27FC236}">
                  <a16:creationId xmlns:a16="http://schemas.microsoft.com/office/drawing/2014/main" id="{6F231948-A5FA-1742-BE43-762CD5A78B8E}"/>
                </a:ext>
              </a:extLst>
            </p:cNvPr>
            <p:cNvCxnSpPr>
              <a:cxnSpLocks/>
            </p:cNvCxnSpPr>
            <p:nvPr/>
          </p:nvCxnSpPr>
          <p:spPr>
            <a:xfrm>
              <a:off x="4083592" y="3641197"/>
              <a:ext cx="0" cy="783706"/>
            </a:xfrm>
            <a:prstGeom prst="line">
              <a:avLst/>
            </a:prstGeom>
            <a:ln w="25400">
              <a:solidFill>
                <a:srgbClr val="6D6E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Прямая соединительная линия 112">
            <a:extLst>
              <a:ext uri="{FF2B5EF4-FFF2-40B4-BE49-F238E27FC236}">
                <a16:creationId xmlns:a16="http://schemas.microsoft.com/office/drawing/2014/main" id="{BD7EABD0-EF09-9A43-98F9-14FECCD52B7C}"/>
              </a:ext>
            </a:extLst>
          </p:cNvPr>
          <p:cNvCxnSpPr>
            <a:cxnSpLocks/>
          </p:cNvCxnSpPr>
          <p:nvPr/>
        </p:nvCxnSpPr>
        <p:spPr>
          <a:xfrm flipH="1">
            <a:off x="9448976" y="5213514"/>
            <a:ext cx="195844" cy="0"/>
          </a:xfrm>
          <a:prstGeom prst="line">
            <a:avLst/>
          </a:prstGeom>
          <a:ln w="2540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CFD068B-02AC-4A4D-A582-52CFD3EBF973}"/>
              </a:ext>
            </a:extLst>
          </p:cNvPr>
          <p:cNvSpPr txBox="1"/>
          <p:nvPr/>
        </p:nvSpPr>
        <p:spPr>
          <a:xfrm>
            <a:off x="1029026" y="760689"/>
            <a:ext cx="5940848" cy="8371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000" dirty="0">
                <a:solidFill>
                  <a:srgbClr val="404040"/>
                </a:solidFill>
              </a:rPr>
              <a:t>МОДЕЛЬ ФУНКЦИОНИРОВАНИЯ СИСТЕМЫ</a:t>
            </a:r>
          </a:p>
        </p:txBody>
      </p:sp>
      <p:pic>
        <p:nvPicPr>
          <p:cNvPr id="7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1FCF3E5A-8CD1-4CE0-BD52-7336CC3648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7235" y="5305565"/>
            <a:ext cx="704981" cy="597824"/>
          </a:xfrm>
          <a:prstGeom prst="rect">
            <a:avLst/>
          </a:prstGeom>
        </p:spPr>
      </p:pic>
      <p:pic>
        <p:nvPicPr>
          <p:cNvPr id="85" name="Picture 22">
            <a:extLst>
              <a:ext uri="{FF2B5EF4-FFF2-40B4-BE49-F238E27FC236}">
                <a16:creationId xmlns:a16="http://schemas.microsoft.com/office/drawing/2014/main" id="{55CDE8D6-384A-4452-9D93-99F8C5C8579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303799" y="5277289"/>
            <a:ext cx="758660" cy="597824"/>
          </a:xfrm>
          <a:prstGeom prst="rect">
            <a:avLst/>
          </a:prstGeom>
        </p:spPr>
      </p:pic>
      <p:sp>
        <p:nvSpPr>
          <p:cNvPr id="86" name="Rectangle 26">
            <a:extLst>
              <a:ext uri="{FF2B5EF4-FFF2-40B4-BE49-F238E27FC236}">
                <a16:creationId xmlns:a16="http://schemas.microsoft.com/office/drawing/2014/main" id="{E19D356C-8FA0-44DC-825C-6641E22E4249}"/>
              </a:ext>
            </a:extLst>
          </p:cNvPr>
          <p:cNvSpPr/>
          <p:nvPr/>
        </p:nvSpPr>
        <p:spPr>
          <a:xfrm>
            <a:off x="4035134" y="6104314"/>
            <a:ext cx="1484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ОПТОВАЯ И РОЗНИЧНАЯ ТОРГОВЛЯ</a:t>
            </a:r>
          </a:p>
        </p:txBody>
      </p:sp>
      <p:sp>
        <p:nvSpPr>
          <p:cNvPr id="87" name="Rectangle 27">
            <a:extLst>
              <a:ext uri="{FF2B5EF4-FFF2-40B4-BE49-F238E27FC236}">
                <a16:creationId xmlns:a16="http://schemas.microsoft.com/office/drawing/2014/main" id="{9C3A5662-ED49-4F32-A495-4CD8FD959AE5}"/>
              </a:ext>
            </a:extLst>
          </p:cNvPr>
          <p:cNvSpPr/>
          <p:nvPr/>
        </p:nvSpPr>
        <p:spPr>
          <a:xfrm>
            <a:off x="2839690" y="6058148"/>
            <a:ext cx="9503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ИМПОРТЕРЫ</a:t>
            </a:r>
          </a:p>
        </p:txBody>
      </p:sp>
      <p:pic>
        <p:nvPicPr>
          <p:cNvPr id="90" name="Picture 28">
            <a:extLst>
              <a:ext uri="{FF2B5EF4-FFF2-40B4-BE49-F238E27FC236}">
                <a16:creationId xmlns:a16="http://schemas.microsoft.com/office/drawing/2014/main" id="{F89A4CBD-FC21-4D11-B5EA-BB10BA8E829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734139" y="5286753"/>
            <a:ext cx="597824" cy="597824"/>
          </a:xfrm>
          <a:prstGeom prst="rect">
            <a:avLst/>
          </a:prstGeom>
        </p:spPr>
      </p:pic>
      <p:sp>
        <p:nvSpPr>
          <p:cNvPr id="93" name="Rectangle 29">
            <a:extLst>
              <a:ext uri="{FF2B5EF4-FFF2-40B4-BE49-F238E27FC236}">
                <a16:creationId xmlns:a16="http://schemas.microsoft.com/office/drawing/2014/main" id="{8F23CB14-92BA-4D3A-8C2E-165833838A43}"/>
              </a:ext>
            </a:extLst>
          </p:cNvPr>
          <p:cNvSpPr/>
          <p:nvPr/>
        </p:nvSpPr>
        <p:spPr>
          <a:xfrm>
            <a:off x="1471555" y="6058148"/>
            <a:ext cx="11229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404040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ПРОИЗВОДИТЕЛИ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CB47D43-2435-4E5C-B6DD-E7058D13E8B1}"/>
              </a:ext>
            </a:extLst>
          </p:cNvPr>
          <p:cNvSpPr txBox="1"/>
          <p:nvPr/>
        </p:nvSpPr>
        <p:spPr>
          <a:xfrm>
            <a:off x="1360675" y="4837291"/>
            <a:ext cx="1600083" cy="20499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900" dirty="0">
                <a:solidFill>
                  <a:srgbClr val="404040"/>
                </a:solidFill>
              </a:rPr>
              <a:t>УЧАСТНИКИ ОБОРОТА</a:t>
            </a:r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id="{D6436655-72B9-461F-9F8C-F44464871CDC}"/>
              </a:ext>
            </a:extLst>
          </p:cNvPr>
          <p:cNvSpPr/>
          <p:nvPr/>
        </p:nvSpPr>
        <p:spPr>
          <a:xfrm>
            <a:off x="1174145" y="4710173"/>
            <a:ext cx="4531729" cy="1789020"/>
          </a:xfrm>
          <a:prstGeom prst="roundRect">
            <a:avLst/>
          </a:prstGeom>
          <a:noFill/>
          <a:ln w="28575">
            <a:solidFill>
              <a:srgbClr val="6A6B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9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469F3214-CE8A-4FDB-AE84-F4D7B83C16D0}"/>
              </a:ext>
            </a:extLst>
          </p:cNvPr>
          <p:cNvSpPr txBox="1"/>
          <p:nvPr/>
        </p:nvSpPr>
        <p:spPr>
          <a:xfrm>
            <a:off x="516000" y="6174073"/>
            <a:ext cx="94410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Стоимость кода 50 копеек без НДС. До начала обязательной маркировки коды предоставляются бесплатно.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E8A168-8AA8-4442-8666-DD97F8AAE7BD}"/>
              </a:ext>
            </a:extLst>
          </p:cNvPr>
          <p:cNvSpPr txBox="1"/>
          <p:nvPr/>
        </p:nvSpPr>
        <p:spPr>
          <a:xfrm>
            <a:off x="3048000" y="143928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СПОСОБЫ ОПЛАТЫ КОДОВ МАРКИРОВКИ: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5C9086-7515-51F8-27BF-EACE7FD87EC4}"/>
              </a:ext>
            </a:extLst>
          </p:cNvPr>
          <p:cNvCxnSpPr>
            <a:cxnSpLocks/>
          </p:cNvCxnSpPr>
          <p:nvPr/>
        </p:nvCxnSpPr>
        <p:spPr>
          <a:xfrm>
            <a:off x="516000" y="6042708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26991E-684D-B7F2-9083-6A8271535B91}"/>
              </a:ext>
            </a:extLst>
          </p:cNvPr>
          <p:cNvGrpSpPr/>
          <p:nvPr/>
        </p:nvGrpSpPr>
        <p:grpSpPr>
          <a:xfrm>
            <a:off x="921742" y="2138098"/>
            <a:ext cx="10348516" cy="3511048"/>
            <a:chOff x="1266143" y="1816126"/>
            <a:chExt cx="10348516" cy="35110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FC382FD-D461-AFFE-746B-103C3CAB761E}"/>
                </a:ext>
              </a:extLst>
            </p:cNvPr>
            <p:cNvGrpSpPr/>
            <p:nvPr/>
          </p:nvGrpSpPr>
          <p:grpSpPr>
            <a:xfrm>
              <a:off x="5401484" y="4761635"/>
              <a:ext cx="6213175" cy="565539"/>
              <a:chOff x="5401484" y="4761635"/>
              <a:chExt cx="6213175" cy="565539"/>
            </a:xfrm>
          </p:grpSpPr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493C0153-FD81-D447-864F-B746D96514FF}"/>
                  </a:ext>
                </a:extLst>
              </p:cNvPr>
              <p:cNvSpPr txBox="1"/>
              <p:nvPr/>
            </p:nvSpPr>
            <p:spPr>
              <a:xfrm>
                <a:off x="8554659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>
                  <a:spcBef>
                    <a:spcPts val="1000"/>
                  </a:spcBef>
                </a:pPr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365 дней </a:t>
                </a:r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сервис-провайдер.</a:t>
                </a:r>
              </a:p>
            </p:txBody>
          </p:sp>
          <p:sp>
            <p:nvSpPr>
              <p:cNvPr id="28" name="object 10">
                <a:extLst>
                  <a:ext uri="{FF2B5EF4-FFF2-40B4-BE49-F238E27FC236}">
                    <a16:creationId xmlns:a16="http://schemas.microsoft.com/office/drawing/2014/main" id="{B489CE0A-B2BA-D84D-BBF7-1E8BEFD08CFC}"/>
                  </a:ext>
                </a:extLst>
              </p:cNvPr>
              <p:cNvSpPr txBox="1"/>
              <p:nvPr/>
            </p:nvSpPr>
            <p:spPr>
              <a:xfrm>
                <a:off x="5401484" y="4761635"/>
                <a:ext cx="3060000" cy="56553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0" lvl="2" algn="ctr"/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Срок жизни КМ от эмиссии до успешной обработки отчета о нанесении: </a:t>
                </a:r>
              </a:p>
              <a:p>
                <a:pPr marL="0" lvl="2" algn="ctr"/>
                <a:r>
                  <a:rPr lang="ru-RU" sz="1200" b="1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30 дней </a:t>
                </a:r>
                <a:r>
                  <a:rPr lang="ru-RU" sz="12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– на производстве</a:t>
                </a:r>
              </a:p>
            </p:txBody>
          </p:sp>
        </p:grp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97F44A9A-34B9-B541-B824-C40C6EA4619A}"/>
                </a:ext>
              </a:extLst>
            </p:cNvPr>
            <p:cNvSpPr txBox="1"/>
            <p:nvPr/>
          </p:nvSpPr>
          <p:spPr>
            <a:xfrm>
              <a:off x="1266143" y="2220242"/>
              <a:ext cx="4320000" cy="106311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600"/>
                </a:spcBef>
                <a:spcAft>
                  <a:spcPts val="600"/>
                </a:spcAft>
              </a:pPr>
              <a:r>
                <a:rPr lang="ru-RU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ЭМИССИИ:</a:t>
              </a:r>
              <a:r>
                <a:rPr lang="en-US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2" algn="ctr">
                <a:spcBef>
                  <a:spcPts val="1000"/>
                </a:spcBef>
              </a:pPr>
              <a:r>
                <a:rPr lang="ru-RU" sz="13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резервируются после подписания заказа кодов, списываются при завершении эмиссии кодов (заказ кодов с статусе «Готов»)</a:t>
              </a: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1C5AABFE-9717-C348-AA97-5DC4695FC683}"/>
                </a:ext>
              </a:extLst>
            </p:cNvPr>
            <p:cNvSpPr txBox="1"/>
            <p:nvPr/>
          </p:nvSpPr>
          <p:spPr>
            <a:xfrm>
              <a:off x="6348071" y="2220242"/>
              <a:ext cx="4320000" cy="88870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ОПЛАТА ПО ОТЧЕТУ О НАНЕСЕНИИ</a:t>
              </a:r>
              <a:r>
                <a:rPr lang="ru-RU" sz="16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: </a:t>
              </a:r>
            </a:p>
            <a:p>
              <a:pPr marL="0" lvl="2" algn="ctr">
                <a:spcBef>
                  <a:spcPts val="1200"/>
                </a:spcBef>
              </a:pPr>
              <a:r>
                <a:rPr lang="ru-RU" sz="13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Денежные средства списываются с лицевого счета после успешной обработки отчета о нанесении</a:t>
              </a:r>
            </a:p>
          </p:txBody>
        </p:sp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B74EC13-C1D7-C749-8A3C-61097EA7DD99}"/>
                </a:ext>
              </a:extLst>
            </p:cNvPr>
            <p:cNvSpPr txBox="1"/>
            <p:nvPr/>
          </p:nvSpPr>
          <p:spPr>
            <a:xfrm>
              <a:off x="2295606" y="4837834"/>
              <a:ext cx="2261074" cy="38087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0" lvl="2" algn="ctr">
                <a:spcBef>
                  <a:spcPts val="1000"/>
                </a:spcBef>
              </a:pPr>
              <a:r>
                <a:rPr lang="ru-RU" sz="12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Срок жизни КМ </a:t>
              </a:r>
            </a:p>
            <a:p>
              <a:pPr marL="0" lvl="2" algn="ctr"/>
              <a:r>
                <a:rPr lang="ru-RU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не отсчитывается</a:t>
              </a:r>
            </a:p>
          </p:txBody>
        </p: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id="{13D0E9E5-B701-49E3-BAF6-96D308B2E46F}"/>
                </a:ext>
              </a:extLst>
            </p:cNvPr>
            <p:cNvCxnSpPr>
              <a:cxnSpLocks/>
            </p:cNvCxnSpPr>
            <p:nvPr/>
          </p:nvCxnSpPr>
          <p:spPr>
            <a:xfrm>
              <a:off x="3066143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631FAF98-6504-4A0C-93C0-6168082016F0}"/>
                </a:ext>
              </a:extLst>
            </p:cNvPr>
            <p:cNvSpPr/>
            <p:nvPr/>
          </p:nvSpPr>
          <p:spPr>
            <a:xfrm>
              <a:off x="3245169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FBADA0BF-7BE6-4AE3-82D2-8CD59D08204D}"/>
                </a:ext>
              </a:extLst>
            </p:cNvPr>
            <p:cNvSpPr/>
            <p:nvPr/>
          </p:nvSpPr>
          <p:spPr>
            <a:xfrm>
              <a:off x="8327097" y="1816126"/>
              <a:ext cx="361948" cy="361948"/>
            </a:xfrm>
            <a:prstGeom prst="ellipse">
              <a:avLst/>
            </a:prstGeom>
            <a:solidFill>
              <a:srgbClr val="F6F5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63666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3ECF7CFD-65F2-4852-8E63-CB4BC6F0E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6142" y="3292134"/>
              <a:ext cx="2" cy="349037"/>
            </a:xfrm>
            <a:prstGeom prst="straightConnector1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Рисунок 47">
              <a:extLst>
                <a:ext uri="{FF2B5EF4-FFF2-40B4-BE49-F238E27FC236}">
                  <a16:creationId xmlns:a16="http://schemas.microsoft.com/office/drawing/2014/main" id="{58501BCD-8FB3-461E-BC90-90041A705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519" y="3677406"/>
              <a:ext cx="1050034" cy="1050034"/>
            </a:xfrm>
            <a:prstGeom prst="rect">
              <a:avLst/>
            </a:prstGeom>
          </p:spPr>
        </p:pic>
        <p:pic>
          <p:nvPicPr>
            <p:cNvPr id="52" name="Picture 36">
              <a:extLst>
                <a:ext uri="{FF2B5EF4-FFF2-40B4-BE49-F238E27FC236}">
                  <a16:creationId xmlns:a16="http://schemas.microsoft.com/office/drawing/2014/main" id="{9795B2A9-AC48-46CA-9976-F3ADED66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1059" y="3677406"/>
              <a:ext cx="907200" cy="907200"/>
            </a:xfrm>
            <a:prstGeom prst="rect">
              <a:avLst/>
            </a:prstGeom>
          </p:spPr>
        </p:pic>
        <p:pic>
          <p:nvPicPr>
            <p:cNvPr id="61" name="Picture 35">
              <a:extLst>
                <a:ext uri="{FF2B5EF4-FFF2-40B4-BE49-F238E27FC236}">
                  <a16:creationId xmlns:a16="http://schemas.microsoft.com/office/drawing/2014/main" id="{9D9041FA-2774-4A4F-BEB4-D856A98F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8659" y="3747986"/>
              <a:ext cx="874968" cy="874968"/>
            </a:xfrm>
            <a:prstGeom prst="rect">
              <a:avLst/>
            </a:prstGeom>
          </p:spPr>
        </p:pic>
        <p:cxnSp>
          <p:nvCxnSpPr>
            <p:cNvPr id="5" name="Straight Connector 38">
              <a:extLst>
                <a:ext uri="{FF2B5EF4-FFF2-40B4-BE49-F238E27FC236}">
                  <a16:creationId xmlns:a16="http://schemas.microsoft.com/office/drawing/2014/main" id="{E818BDE1-700D-0B2D-7EC6-0BFF79ADE8AE}"/>
                </a:ext>
              </a:extLst>
            </p:cNvPr>
            <p:cNvCxnSpPr>
              <a:cxnSpLocks/>
            </p:cNvCxnSpPr>
            <p:nvPr/>
          </p:nvCxnSpPr>
          <p:spPr>
            <a:xfrm>
              <a:off x="8148071" y="2579409"/>
              <a:ext cx="720000" cy="0"/>
            </a:xfrm>
            <a:prstGeom prst="line">
              <a:avLst/>
            </a:prstGeom>
            <a:ln w="50800">
              <a:solidFill>
                <a:srgbClr val="F6F5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>
              <a:extLst>
                <a:ext uri="{FF2B5EF4-FFF2-40B4-BE49-F238E27FC236}">
                  <a16:creationId xmlns:a16="http://schemas.microsoft.com/office/drawing/2014/main" id="{ECCA39AC-B3E3-D209-39DB-A6F5143DA0DC}"/>
                </a:ext>
              </a:extLst>
            </p:cNvPr>
            <p:cNvCxnSpPr>
              <a:stCxn id="29" idx="2"/>
              <a:endCxn id="49" idx="0"/>
            </p:cNvCxnSpPr>
            <p:nvPr/>
          </p:nvCxnSpPr>
          <p:spPr>
            <a:xfrm rot="5400000">
              <a:off x="7443075" y="2612409"/>
              <a:ext cx="568459" cy="1561535"/>
            </a:xfrm>
            <a:prstGeom prst="bentConnector3">
              <a:avLst/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FE3722C7-3EEC-7306-3157-C199426526D6}"/>
                </a:ext>
              </a:extLst>
            </p:cNvPr>
            <p:cNvCxnSpPr>
              <a:cxnSpLocks/>
              <a:stCxn id="29" idx="2"/>
              <a:endCxn id="52" idx="0"/>
            </p:cNvCxnSpPr>
            <p:nvPr/>
          </p:nvCxnSpPr>
          <p:spPr>
            <a:xfrm rot="16200000" flipH="1">
              <a:off x="9012136" y="2604882"/>
              <a:ext cx="568459" cy="157658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636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A6AE01-88F9-717D-F118-D0B09AB1292B}"/>
              </a:ext>
            </a:extLst>
          </p:cNvPr>
          <p:cNvCxnSpPr>
            <a:cxnSpLocks/>
          </p:cNvCxnSpPr>
          <p:nvPr/>
        </p:nvCxnSpPr>
        <p:spPr>
          <a:xfrm>
            <a:off x="516000" y="1857074"/>
            <a:ext cx="11160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4456DEF-8683-4EBF-8CEE-9575CA22BFC7}"/>
              </a:ext>
            </a:extLst>
          </p:cNvPr>
          <p:cNvSpPr txBox="1"/>
          <p:nvPr/>
        </p:nvSpPr>
        <p:spPr>
          <a:xfrm>
            <a:off x="430138" y="372477"/>
            <a:ext cx="9434397" cy="44281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4400" b="1">
                <a:solidFill>
                  <a:schemeClr val="tx1">
                    <a:lumMod val="75000"/>
                  </a:schemeClr>
                </a:solidFill>
                <a:latin typeface="PT Sans Bold" panose="020B0703020203020204" pitchFamily="34" charset="-52"/>
                <a:cs typeface="Segoe UI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>
                <a:solidFill>
                  <a:srgbClr val="404040"/>
                </a:solidFill>
              </a:rPr>
              <a:t>СХЕМЫ ОПЛАТЫ КОДОВ МАРКИРОВКИ</a:t>
            </a:r>
            <a:endParaRPr lang="ru-RU" sz="2800" dirty="0">
              <a:solidFill>
                <a:srgbClr val="EED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89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1227</Words>
  <Application>Microsoft Office PowerPoint</Application>
  <PresentationFormat>Широкоэкранный</PresentationFormat>
  <Paragraphs>202</Paragraphs>
  <Slides>13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Helvetica Neue Medium</vt:lpstr>
      <vt:lpstr>PT Sans</vt:lpstr>
      <vt:lpstr>PT Sans Bold</vt:lpstr>
      <vt:lpstr>PT Sans Caption</vt:lpstr>
      <vt:lpstr>PT Sans Regular</vt:lpstr>
      <vt:lpstr>Segoe UI</vt:lpstr>
      <vt:lpstr>Тема Office</vt:lpstr>
      <vt:lpstr>Слайд think-cell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Самохвалова Татьяна</dc:creator>
  <cp:lastModifiedBy>Волкова Екатерина</cp:lastModifiedBy>
  <cp:revision>41</cp:revision>
  <dcterms:created xsi:type="dcterms:W3CDTF">2024-02-19T08:01:06Z</dcterms:created>
  <dcterms:modified xsi:type="dcterms:W3CDTF">2025-11-24T11:57:04Z</dcterms:modified>
</cp:coreProperties>
</file>